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307" r:id="rId9"/>
    <p:sldId id="308" r:id="rId10"/>
    <p:sldId id="309" r:id="rId11"/>
    <p:sldId id="296" r:id="rId12"/>
    <p:sldId id="310" r:id="rId13"/>
    <p:sldId id="311" r:id="rId14"/>
    <p:sldId id="312" r:id="rId15"/>
    <p:sldId id="297" r:id="rId16"/>
    <p:sldId id="313" r:id="rId17"/>
    <p:sldId id="314" r:id="rId18"/>
    <p:sldId id="315" r:id="rId19"/>
    <p:sldId id="316" r:id="rId20"/>
    <p:sldId id="268" r:id="rId21"/>
    <p:sldId id="283" r:id="rId22"/>
    <p:sldId id="269" r:id="rId23"/>
    <p:sldId id="298" r:id="rId24"/>
    <p:sldId id="299" r:id="rId25"/>
    <p:sldId id="300" r:id="rId26"/>
    <p:sldId id="301" r:id="rId27"/>
    <p:sldId id="302" r:id="rId28"/>
    <p:sldId id="303" r:id="rId29"/>
    <p:sldId id="305" r:id="rId30"/>
    <p:sldId id="304" r:id="rId31"/>
    <p:sldId id="273" r:id="rId32"/>
    <p:sldId id="270" r:id="rId33"/>
    <p:sldId id="280" r:id="rId34"/>
    <p:sldId id="27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17A"/>
    <a:srgbClr val="C00303"/>
    <a:srgbClr val="EDC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90262" autoAdjust="0"/>
  </p:normalViewPr>
  <p:slideViewPr>
    <p:cSldViewPr snapToGrid="0">
      <p:cViewPr varScale="1">
        <p:scale>
          <a:sx n="46" d="100"/>
          <a:sy n="46" d="100"/>
        </p:scale>
        <p:origin x="32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1233C-D41E-4A09-9C08-2023CCB644C4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029A2-0BB0-4D02-B127-5187A9751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611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029A2-0BB0-4D02-B127-5187A97513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745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029A2-0BB0-4D02-B127-5187A97513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55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029A2-0BB0-4D02-B127-5187A97513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80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029A2-0BB0-4D02-B127-5187A975136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13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AA123-779D-42D3-A164-E58516BF1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EFAB57-63BF-4C9C-9BD6-668FB2DA5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A2F31-30E9-4A99-989C-D24E3CCC9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29BC5-6F16-41D9-B5D3-A57C4794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777672-6DB8-4D26-9057-E0FA65D6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9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1088A-0A4C-4077-AF40-4F3BF543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B14CB9-0BB5-4303-9032-65B4DC07C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C998B-0693-4363-811F-635A764B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8F4E3-53E0-466C-AE06-0E523E68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B5E36B-BDF9-4241-8DC2-915065E2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45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CA9F01-0219-414E-95B9-2958F9117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D70596-CE98-44F9-917F-CBD780809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DC04C-DFB7-4C76-93DD-D06BD679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DE20DB-CAC9-41AA-B9CF-18577D63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63F6F-AA04-4250-931E-CFA0FC83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81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DFCAF-152C-4890-928E-1AB07E90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406D62-3CD0-4985-A853-EF56C05F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235C44-C0D7-4969-9B8F-163ACAA1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9C56AD-062D-41AC-BDC7-2492354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7AA670-2F0B-45CC-BE1E-92BCFF6F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32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F17AE-14CB-4A28-8EDE-459FE9F2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569095-E968-45E4-A461-43A1D0E25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000E1-C16D-43AB-B7FF-89789AF0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D85023-E70E-4CCB-93D1-2E65C496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DB782-7DE0-4543-BB15-A6A166F6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78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91686-2E66-44F9-898C-99B123BE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A2280-87E8-4087-82C1-08899EF6D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C7455F-188B-4FA4-938F-05D1423C5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8746AB-D724-4B25-A1AA-53A0F1E6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D5E105-454A-4DBE-A224-D0C42ABD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549E31-87C1-4191-92EA-19065786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8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0806B-6E66-4DB1-AD90-0463FB77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EC5D0A-EE93-41C6-BB7B-389E6D819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9D1B4E-E4AD-4626-B94A-2A5BD029F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88C7A3-D566-489E-AFC2-68B7C72D7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7C7169-380D-4EE8-B426-A589DF1A3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B22E07-A4D3-4A8D-B4A5-0A74B7D0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E8FA75-7A02-4EC1-A341-C163D3BD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32FA6B-A277-4164-9753-78A19464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BFF6F-D9BF-4F67-B4F7-9D9F9C57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29FE45-1254-4BF3-BDAA-7610CED7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3A186D-9583-4967-B451-CF3402AF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1BCDFE-B1B2-4F3D-A1A5-20544E4EE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2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545D1C-438E-427A-9AF5-1DD78F6E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4A459C-FA72-40C0-934F-08DF2CC9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75764C-506C-4BAA-9BF3-40F521AF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54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F77B4-420F-488B-AB4F-04585CF87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D7C0A-06F9-4B0F-8C5C-0D3C0D8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834521-370E-4138-8C9C-9BE8B4156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CE5C34-E0A1-445A-863D-6F084025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5F8E25-BADA-4599-B68A-89487E0D3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9D7A38-B6CB-48C4-A4A9-B914DD52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8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E9797-16B6-491A-8728-F882C24BF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6BEA8E-23F6-4E71-8304-8447F2673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A7D38D-C685-41A2-9173-B6EBD484B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4424D6-C455-4198-A680-57EC0F35B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B11349-A880-4190-9F6B-196CB0752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4D45B9-97E4-419C-964A-A429CA973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6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B82A01-8DBF-4BC6-9B93-EDBFF80EA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CB45D6-5C48-49D6-AD50-12CFE2CFB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789EE9-F1D0-417F-964A-0CCDA17DB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9F44A6-795B-4C03-9DBE-2A96007E0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6740B2-E1CD-48EA-883B-9E7E7E2CE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99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8.png"/><Relationship Id="rId4" Type="http://schemas.microsoft.com/office/2007/relationships/hdphoto" Target="../media/hdphoto1.wdp"/><Relationship Id="rId9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image" Target="../media/image52.png"/><Relationship Id="rId4" Type="http://schemas.microsoft.com/office/2007/relationships/hdphoto" Target="../media/hdphoto1.wdp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1.png"/><Relationship Id="rId7" Type="http://schemas.openxmlformats.org/officeDocument/2006/relationships/image" Target="../media/image5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0" Type="http://schemas.openxmlformats.org/officeDocument/2006/relationships/image" Target="../media/image57.pn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63.png"/><Relationship Id="rId5" Type="http://schemas.openxmlformats.org/officeDocument/2006/relationships/image" Target="../media/image5.png"/><Relationship Id="rId10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68.png"/><Relationship Id="rId5" Type="http://schemas.openxmlformats.org/officeDocument/2006/relationships/image" Target="../media/image5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1.png"/><Relationship Id="rId7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3.png"/><Relationship Id="rId5" Type="http://schemas.openxmlformats.org/officeDocument/2006/relationships/image" Target="../media/image5.png"/><Relationship Id="rId10" Type="http://schemas.openxmlformats.org/officeDocument/2006/relationships/image" Target="../media/image72.png"/><Relationship Id="rId4" Type="http://schemas.microsoft.com/office/2007/relationships/hdphoto" Target="../media/hdphoto1.wdp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7.png"/><Relationship Id="rId47" Type="http://schemas.openxmlformats.org/officeDocument/2006/relationships/image" Target="../media/image6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image" Target="../media/image4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image" Target="../media/image8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image" Target="../media/image2.pn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image" Target="../media/image5.png"/><Relationship Id="rId20" Type="http://schemas.openxmlformats.org/officeDocument/2006/relationships/tags" Target="../tags/tag20.xml"/><Relationship Id="rId4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png"/><Relationship Id="rId7" Type="http://schemas.openxmlformats.org/officeDocument/2006/relationships/image" Target="../media/image8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jpe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213AF1-D0F3-4F39-A235-C51EF7627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9976" y="1008930"/>
            <a:ext cx="8352046" cy="729822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4772C5A-DFB8-4371-B9E2-6CFB991EC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0" b="6125"/>
          <a:stretch/>
        </p:blipFill>
        <p:spPr bwMode="auto">
          <a:xfrm>
            <a:off x="-23446" y="2107757"/>
            <a:ext cx="12238891" cy="302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025A25-2EE8-48B1-B7B1-6CDB5A42EF82}"/>
              </a:ext>
            </a:extLst>
          </p:cNvPr>
          <p:cNvSpPr/>
          <p:nvPr/>
        </p:nvSpPr>
        <p:spPr>
          <a:xfrm>
            <a:off x="-23446" y="2107750"/>
            <a:ext cx="1223889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69A2185-B4C2-4213-A783-F68C127F8A60}"/>
              </a:ext>
            </a:extLst>
          </p:cNvPr>
          <p:cNvGrpSpPr/>
          <p:nvPr/>
        </p:nvGrpSpPr>
        <p:grpSpPr>
          <a:xfrm>
            <a:off x="2388937" y="6230473"/>
            <a:ext cx="7205735" cy="338554"/>
            <a:chOff x="415917" y="6056049"/>
            <a:chExt cx="7205735" cy="338554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4774503A-8B6E-42CD-B2A4-D6819F4558CB}"/>
                </a:ext>
              </a:extLst>
            </p:cNvPr>
            <p:cNvSpPr txBox="1"/>
            <p:nvPr/>
          </p:nvSpPr>
          <p:spPr>
            <a:xfrm>
              <a:off x="415917" y="6056049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答辩人：蒋诗悦</a:t>
              </a:r>
            </a:p>
          </p:txBody>
        </p:sp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FDFB6675-7019-4C0F-884E-3BEEBDDFA35C}"/>
                </a:ext>
              </a:extLst>
            </p:cNvPr>
            <p:cNvSpPr txBox="1"/>
            <p:nvPr/>
          </p:nvSpPr>
          <p:spPr>
            <a:xfrm>
              <a:off x="2741384" y="6056049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指导老师：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 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黄小萧</a:t>
              </a:r>
            </a:p>
          </p:txBody>
        </p:sp>
        <p:sp>
          <p:nvSpPr>
            <p:cNvPr id="10" name="TextBox 90">
              <a:extLst>
                <a:ext uri="{FF2B5EF4-FFF2-40B4-BE49-F238E27FC236}">
                  <a16:creationId xmlns:a16="http://schemas.microsoft.com/office/drawing/2014/main" id="{DFC54A1F-A952-4FED-9FB5-13F32A14865B}"/>
                </a:ext>
              </a:extLst>
            </p:cNvPr>
            <p:cNvSpPr txBox="1"/>
            <p:nvPr/>
          </p:nvSpPr>
          <p:spPr>
            <a:xfrm>
              <a:off x="5295374" y="6056049"/>
              <a:ext cx="23262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10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16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</a:rPr>
                <a:t>日</a:t>
              </a: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7A8F8139-656D-4CFD-BD07-D2FD1454C8E5}"/>
              </a:ext>
            </a:extLst>
          </p:cNvPr>
          <p:cNvGrpSpPr/>
          <p:nvPr/>
        </p:nvGrpSpPr>
        <p:grpSpPr>
          <a:xfrm>
            <a:off x="-23446" y="2471759"/>
            <a:ext cx="12238891" cy="2386337"/>
            <a:chOff x="-1525061" y="2557284"/>
            <a:chExt cx="10844926" cy="2386337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74DD8DFE-D899-41C3-AE2E-8CACC6370815}"/>
                </a:ext>
              </a:extLst>
            </p:cNvPr>
            <p:cNvSpPr/>
            <p:nvPr/>
          </p:nvSpPr>
          <p:spPr>
            <a:xfrm>
              <a:off x="-799475" y="2557284"/>
              <a:ext cx="956764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B" panose="00020600040101010101" pitchFamily="18" charset="-122"/>
                </a:rPr>
                <a:t>Cf/</a:t>
              </a:r>
              <a:r>
                <a:rPr lang="en-US" altLang="zh-CN" sz="6000" b="1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B" panose="00020600040101010101" pitchFamily="18" charset="-122"/>
                </a:rPr>
                <a:t>SiC</a:t>
              </a:r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B" panose="00020600040101010101" pitchFamily="18" charset="-122"/>
                </a:rPr>
                <a:t>陶瓷基复合材料的制备及吸波</a:t>
              </a:r>
              <a:r>
                <a:rPr lang="en-US" altLang="zh-CN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B" panose="00020600040101010101" pitchFamily="18" charset="-122"/>
                </a:rPr>
                <a:t>/</a:t>
              </a:r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B" panose="00020600040101010101" pitchFamily="18" charset="-122"/>
                </a:rPr>
                <a:t>承载性能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DB16D264-4DF1-4A00-BA77-89077A6926DB}"/>
                </a:ext>
              </a:extLst>
            </p:cNvPr>
            <p:cNvSpPr/>
            <p:nvPr/>
          </p:nvSpPr>
          <p:spPr>
            <a:xfrm>
              <a:off x="-1525061" y="4543511"/>
              <a:ext cx="108449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HARBIN INSTITUTE OF TECHNOLOGY 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GRADUATION REPLY GENERAL TEMPLATE</a:t>
              </a: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6BBB4E-8E96-4DFB-B0BB-84F362AA227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-419725" y="5532309"/>
            <a:ext cx="5376257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D83BD60-248B-4EF7-9069-969B3E99F24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268394" y="5532309"/>
            <a:ext cx="5343329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4DA59737-D378-4535-8839-51884CA63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532" y="5340170"/>
            <a:ext cx="2311862" cy="38427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CB5BD776-C485-421A-8D2D-DE731012747D}"/>
              </a:ext>
            </a:extLst>
          </p:cNvPr>
          <p:cNvGrpSpPr/>
          <p:nvPr/>
        </p:nvGrpSpPr>
        <p:grpSpPr>
          <a:xfrm>
            <a:off x="3794890" y="604618"/>
            <a:ext cx="4505804" cy="1224944"/>
            <a:chOff x="627883" y="433874"/>
            <a:chExt cx="4505804" cy="122494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DAC9468-F882-41BA-AEBE-13F723EE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7883" y="433874"/>
              <a:ext cx="1401821" cy="122494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43D0C01-CD51-4043-B262-AC7CED6D0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42376" y="481932"/>
              <a:ext cx="3191311" cy="850608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B9809DA-49E6-4961-B870-218D1A20D556}"/>
                </a:ext>
              </a:extLst>
            </p:cNvPr>
            <p:cNvSpPr/>
            <p:nvPr/>
          </p:nvSpPr>
          <p:spPr>
            <a:xfrm>
              <a:off x="2029704" y="1246779"/>
              <a:ext cx="30558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1400" b="1" dirty="0">
                  <a:solidFill>
                    <a:srgbClr val="000000"/>
                  </a:solidFill>
                  <a:latin typeface="Calibri"/>
                  <a:ea typeface="宋体" panose="02010600030101010101" pitchFamily="2" charset="-122"/>
                </a:rPr>
                <a:t>HARBIN INSTITUTE OF TECHNOLOGY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55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8067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吸波材料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886636-E668-7034-48E9-B5A0851B0A04}"/>
              </a:ext>
            </a:extLst>
          </p:cNvPr>
          <p:cNvGrpSpPr/>
          <p:nvPr/>
        </p:nvGrpSpPr>
        <p:grpSpPr>
          <a:xfrm>
            <a:off x="1434563" y="1367787"/>
            <a:ext cx="4981129" cy="4850780"/>
            <a:chOff x="1434563" y="1367787"/>
            <a:chExt cx="4981129" cy="485078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26DF131-677E-ECEA-D5A7-9A0E4EAB0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5034" t="50990" r="100" b="169"/>
            <a:stretch/>
          </p:blipFill>
          <p:spPr>
            <a:xfrm>
              <a:off x="1908969" y="4332302"/>
              <a:ext cx="1915757" cy="181524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574176E-A3DF-5974-0060-D7080247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0000"/>
            <a:stretch/>
          </p:blipFill>
          <p:spPr>
            <a:xfrm>
              <a:off x="4092605" y="4239425"/>
              <a:ext cx="2323087" cy="197914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57A591F-383A-4844-61BB-FB5C0658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19543" y="1367787"/>
              <a:ext cx="4048218" cy="2660258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672BF0B-C5B7-F06E-494A-00D138AD5F30}"/>
                </a:ext>
              </a:extLst>
            </p:cNvPr>
            <p:cNvSpPr txBox="1"/>
            <p:nvPr/>
          </p:nvSpPr>
          <p:spPr>
            <a:xfrm>
              <a:off x="1434847" y="139150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D6EC755-F76C-1780-C98C-D2A74AF93C9B}"/>
                </a:ext>
              </a:extLst>
            </p:cNvPr>
            <p:cNvSpPr txBox="1"/>
            <p:nvPr/>
          </p:nvSpPr>
          <p:spPr>
            <a:xfrm>
              <a:off x="1434563" y="402804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84BE329-5B0F-109B-F49C-34CC53032F13}"/>
                </a:ext>
              </a:extLst>
            </p:cNvPr>
            <p:cNvSpPr txBox="1"/>
            <p:nvPr/>
          </p:nvSpPr>
          <p:spPr>
            <a:xfrm>
              <a:off x="3880686" y="4028045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5C1815B-0705-9575-7E9C-AAF8F6C1BA67}"/>
              </a:ext>
            </a:extLst>
          </p:cNvPr>
          <p:cNvSpPr txBox="1"/>
          <p:nvPr/>
        </p:nvSpPr>
        <p:spPr>
          <a:xfrm>
            <a:off x="6344352" y="1063108"/>
            <a:ext cx="5512288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简单的蒸汽扩散法结合 </a:t>
            </a:r>
            <a:r>
              <a:rPr lang="en-US" altLang="zh-CN" sz="2400" b="1" dirty="0">
                <a:solidFill>
                  <a:srgbClr val="03617A"/>
                </a:solidFill>
              </a:rPr>
              <a:t>550 °C </a:t>
            </a:r>
            <a:r>
              <a:rPr lang="zh-CN" altLang="en-US" sz="2400" b="1" dirty="0">
                <a:solidFill>
                  <a:srgbClr val="03617A"/>
                </a:solidFill>
              </a:rPr>
              <a:t>煅烧法合成</a:t>
            </a:r>
            <a:r>
              <a:rPr lang="en-US" altLang="zh-CN" sz="2400" b="1" dirty="0">
                <a:solidFill>
                  <a:srgbClr val="C00303"/>
                </a:solidFill>
              </a:rPr>
              <a:t>CoFe</a:t>
            </a:r>
            <a:r>
              <a:rPr lang="en-US" altLang="zh-CN" sz="2400" b="1" baseline="-25000" dirty="0">
                <a:solidFill>
                  <a:srgbClr val="C00303"/>
                </a:solidFill>
              </a:rPr>
              <a:t>2</a:t>
            </a:r>
            <a:r>
              <a:rPr lang="en-US" altLang="zh-CN" sz="2400" b="1" dirty="0">
                <a:solidFill>
                  <a:srgbClr val="C00303"/>
                </a:solidFill>
              </a:rPr>
              <a:t>O</a:t>
            </a:r>
            <a:r>
              <a:rPr lang="en-US" altLang="zh-CN" sz="2400" b="1" baseline="-25000" dirty="0">
                <a:solidFill>
                  <a:srgbClr val="C00303"/>
                </a:solidFill>
              </a:rPr>
              <a:t>4</a:t>
            </a:r>
            <a:r>
              <a:rPr lang="zh-CN" altLang="en-US" sz="2400" b="1" dirty="0">
                <a:solidFill>
                  <a:srgbClr val="C00303"/>
                </a:solidFill>
              </a:rPr>
              <a:t>空心球</a:t>
            </a:r>
            <a:r>
              <a:rPr lang="en-US" altLang="zh-CN" sz="2400" b="1" dirty="0">
                <a:solidFill>
                  <a:srgbClr val="C00303"/>
                </a:solidFill>
              </a:rPr>
              <a:t>/</a:t>
            </a:r>
            <a:r>
              <a:rPr lang="zh-CN" altLang="en-US" sz="2400" b="1" dirty="0">
                <a:solidFill>
                  <a:srgbClr val="C00303"/>
                </a:solidFill>
              </a:rPr>
              <a:t>石墨烯复合材料</a:t>
            </a:r>
            <a:endParaRPr lang="en-US" altLang="zh-CN" sz="2400" b="1" dirty="0">
              <a:solidFill>
                <a:srgbClr val="C00303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7166B5B-6578-6F26-808A-5376FDF68342}"/>
              </a:ext>
            </a:extLst>
          </p:cNvPr>
          <p:cNvSpPr txBox="1"/>
          <p:nvPr/>
        </p:nvSpPr>
        <p:spPr>
          <a:xfrm>
            <a:off x="6344352" y="2435706"/>
            <a:ext cx="5634232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厚度为</a:t>
            </a:r>
            <a:r>
              <a:rPr lang="en-US" altLang="zh-CN" sz="2400" b="1" dirty="0">
                <a:solidFill>
                  <a:srgbClr val="03617A"/>
                </a:solidFill>
              </a:rPr>
              <a:t>2.0 mm </a:t>
            </a:r>
            <a:r>
              <a:rPr lang="zh-CN" altLang="en-US" sz="2400" b="1" dirty="0">
                <a:solidFill>
                  <a:srgbClr val="03617A"/>
                </a:solidFill>
              </a:rPr>
              <a:t>的</a:t>
            </a:r>
            <a:r>
              <a:rPr lang="en-US" altLang="zh-CN" sz="2400" b="1" dirty="0">
                <a:solidFill>
                  <a:srgbClr val="C00303"/>
                </a:solidFill>
              </a:rPr>
              <a:t>CoFe</a:t>
            </a:r>
            <a:r>
              <a:rPr lang="en-US" altLang="zh-CN" sz="2400" b="1" baseline="-25000" dirty="0">
                <a:solidFill>
                  <a:srgbClr val="C00303"/>
                </a:solidFill>
              </a:rPr>
              <a:t>2</a:t>
            </a:r>
            <a:r>
              <a:rPr lang="en-US" altLang="zh-CN" sz="2400" b="1" dirty="0">
                <a:solidFill>
                  <a:srgbClr val="C00303"/>
                </a:solidFill>
              </a:rPr>
              <a:t>O</a:t>
            </a:r>
            <a:r>
              <a:rPr lang="en-US" altLang="zh-CN" sz="2400" b="1" baseline="-25000" dirty="0">
                <a:solidFill>
                  <a:srgbClr val="C00303"/>
                </a:solidFill>
              </a:rPr>
              <a:t>4</a:t>
            </a:r>
            <a:r>
              <a:rPr lang="zh-CN" altLang="en-US" sz="2400" b="1" dirty="0">
                <a:solidFill>
                  <a:srgbClr val="C00303"/>
                </a:solidFill>
              </a:rPr>
              <a:t>空心球</a:t>
            </a:r>
            <a:r>
              <a:rPr lang="en-US" altLang="zh-CN" sz="2400" b="1" dirty="0">
                <a:solidFill>
                  <a:srgbClr val="C00303"/>
                </a:solidFill>
              </a:rPr>
              <a:t>/</a:t>
            </a:r>
            <a:r>
              <a:rPr lang="zh-CN" altLang="en-US" sz="2400" b="1" dirty="0">
                <a:solidFill>
                  <a:srgbClr val="C00303"/>
                </a:solidFill>
              </a:rPr>
              <a:t>石墨烯复合材料</a:t>
            </a:r>
            <a:r>
              <a:rPr lang="zh-CN" altLang="en-US" sz="2400" b="1" dirty="0">
                <a:solidFill>
                  <a:srgbClr val="03617A"/>
                </a:solidFill>
              </a:rPr>
              <a:t>最小</a:t>
            </a:r>
            <a:r>
              <a:rPr lang="en-US" altLang="zh-CN" sz="2400" b="1" dirty="0">
                <a:solidFill>
                  <a:srgbClr val="03617A"/>
                </a:solidFill>
              </a:rPr>
              <a:t>RL</a:t>
            </a:r>
            <a:r>
              <a:rPr lang="zh-CN" altLang="en-US" sz="2400" b="1" dirty="0">
                <a:solidFill>
                  <a:srgbClr val="03617A"/>
                </a:solidFill>
              </a:rPr>
              <a:t>达到 −</a:t>
            </a:r>
            <a:r>
              <a:rPr lang="en-US" altLang="zh-CN" sz="2400" b="1" dirty="0">
                <a:solidFill>
                  <a:srgbClr val="03617A"/>
                </a:solidFill>
              </a:rPr>
              <a:t>18.5 dB</a:t>
            </a:r>
            <a:r>
              <a:rPr lang="zh-CN" altLang="en-US" sz="2400" b="1" dirty="0">
                <a:solidFill>
                  <a:srgbClr val="03617A"/>
                </a:solidFill>
              </a:rPr>
              <a:t>，有效吸收带宽为 </a:t>
            </a:r>
            <a:r>
              <a:rPr lang="en-US" altLang="zh-CN" sz="2400" b="1" dirty="0">
                <a:solidFill>
                  <a:srgbClr val="03617A"/>
                </a:solidFill>
              </a:rPr>
              <a:t>3.7 GHz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433E742-B678-02AC-EEA8-76BE955D2E82}"/>
              </a:ext>
            </a:extLst>
          </p:cNvPr>
          <p:cNvSpPr txBox="1"/>
          <p:nvPr/>
        </p:nvSpPr>
        <p:spPr>
          <a:xfrm>
            <a:off x="6344352" y="4569159"/>
            <a:ext cx="5776308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3617A"/>
                </a:solidFill>
              </a:rPr>
              <a:t>CoFe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2</a:t>
            </a:r>
            <a:r>
              <a:rPr lang="en-US" altLang="zh-CN" sz="2400" b="1" dirty="0">
                <a:solidFill>
                  <a:srgbClr val="03617A"/>
                </a:solidFill>
              </a:rPr>
              <a:t>O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4</a:t>
            </a:r>
            <a:r>
              <a:rPr lang="zh-CN" altLang="en-US" sz="2400" b="1" dirty="0">
                <a:solidFill>
                  <a:srgbClr val="03617A"/>
                </a:solidFill>
              </a:rPr>
              <a:t>空心球</a:t>
            </a:r>
            <a:r>
              <a:rPr lang="en-US" altLang="zh-CN" sz="2400" b="1" dirty="0">
                <a:solidFill>
                  <a:srgbClr val="03617A"/>
                </a:solidFill>
              </a:rPr>
              <a:t>/</a:t>
            </a:r>
            <a:r>
              <a:rPr lang="zh-CN" altLang="en-US" sz="2400" b="1" dirty="0">
                <a:solidFill>
                  <a:srgbClr val="03617A"/>
                </a:solidFill>
              </a:rPr>
              <a:t>石墨烯复合材料</a:t>
            </a:r>
            <a:r>
              <a:rPr lang="zh-CN" altLang="en-US" sz="2400" b="1" dirty="0">
                <a:solidFill>
                  <a:srgbClr val="C00000"/>
                </a:solidFill>
              </a:rPr>
              <a:t>吸波性能</a:t>
            </a:r>
            <a:r>
              <a:rPr lang="zh-CN" altLang="en-US" sz="2400" b="1" dirty="0">
                <a:solidFill>
                  <a:srgbClr val="03617A"/>
                </a:solidFill>
              </a:rPr>
              <a:t>优于 </a:t>
            </a:r>
            <a:r>
              <a:rPr lang="en-US" altLang="zh-CN" sz="2400" b="1" dirty="0">
                <a:solidFill>
                  <a:srgbClr val="03617A"/>
                </a:solidFill>
              </a:rPr>
              <a:t>CoFe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2</a:t>
            </a:r>
            <a:r>
              <a:rPr lang="en-US" altLang="zh-CN" sz="2400" b="1" dirty="0">
                <a:solidFill>
                  <a:srgbClr val="03617A"/>
                </a:solidFill>
              </a:rPr>
              <a:t>O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4</a:t>
            </a:r>
            <a:r>
              <a:rPr lang="zh-CN" altLang="en-US" sz="2400" b="1" dirty="0">
                <a:solidFill>
                  <a:srgbClr val="03617A"/>
                </a:solidFill>
              </a:rPr>
              <a:t>空心球体</a:t>
            </a:r>
            <a:endParaRPr lang="en-US" altLang="zh-CN" sz="2400" b="1" dirty="0">
              <a:solidFill>
                <a:srgbClr val="036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1051490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吸波</a:t>
            </a:r>
            <a:r>
              <a:rPr lang="en-US" altLang="zh-CN" sz="3200" b="1" dirty="0">
                <a:solidFill>
                  <a:srgbClr val="03617A"/>
                </a:solidFill>
              </a:rPr>
              <a:t>/</a:t>
            </a:r>
            <a:r>
              <a:rPr lang="zh-CN" altLang="en-US" sz="3200" b="1" dirty="0">
                <a:solidFill>
                  <a:srgbClr val="03617A"/>
                </a:solidFill>
              </a:rPr>
              <a:t>承载一体化材料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CAF4BC33-7E2C-A398-3720-26738A87B946}"/>
              </a:ext>
            </a:extLst>
          </p:cNvPr>
          <p:cNvSpPr/>
          <p:nvPr/>
        </p:nvSpPr>
        <p:spPr>
          <a:xfrm>
            <a:off x="399704" y="184293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80B7F60-25CE-6DA4-521A-9C47ACC92C92}"/>
              </a:ext>
            </a:extLst>
          </p:cNvPr>
          <p:cNvGrpSpPr/>
          <p:nvPr/>
        </p:nvGrpSpPr>
        <p:grpSpPr>
          <a:xfrm>
            <a:off x="335361" y="1861681"/>
            <a:ext cx="5950029" cy="3944829"/>
            <a:chOff x="335361" y="1636265"/>
            <a:chExt cx="7226306" cy="448230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6E9DA78-332A-68C2-3289-367B18EA5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971"/>
            <a:stretch/>
          </p:blipFill>
          <p:spPr>
            <a:xfrm>
              <a:off x="621873" y="1718221"/>
              <a:ext cx="6744484" cy="183284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AB360FD-6745-DBAB-4CF2-9AC08D5AF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2256"/>
            <a:stretch/>
          </p:blipFill>
          <p:spPr>
            <a:xfrm>
              <a:off x="727571" y="3733636"/>
              <a:ext cx="3461854" cy="231469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43D608B-A8E8-F169-5A06-1D0C34ACC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89425" y="3551068"/>
              <a:ext cx="3372242" cy="2544088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9A05A98-9B75-D2C7-4D35-D6E350287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69" y="3665387"/>
              <a:ext cx="304816" cy="438173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B7FEEE4-FED8-F888-C26E-692AE1F92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611" y="3571815"/>
              <a:ext cx="304816" cy="438173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F770602-2A4B-5BD9-9E69-61B8F37C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69" y="1718222"/>
              <a:ext cx="304815" cy="43817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28BD476-7D4E-B678-749E-9BC7D00ADD83}"/>
                </a:ext>
              </a:extLst>
            </p:cNvPr>
            <p:cNvSpPr txBox="1"/>
            <p:nvPr/>
          </p:nvSpPr>
          <p:spPr>
            <a:xfrm>
              <a:off x="399704" y="163626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18D6E64-6291-22E5-72FD-E8BA79FBFE01}"/>
                </a:ext>
              </a:extLst>
            </p:cNvPr>
            <p:cNvSpPr txBox="1"/>
            <p:nvPr/>
          </p:nvSpPr>
          <p:spPr>
            <a:xfrm>
              <a:off x="335361" y="355318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B124698-9791-47F5-78E7-DF2B6640B955}"/>
                </a:ext>
              </a:extLst>
            </p:cNvPr>
            <p:cNvSpPr txBox="1"/>
            <p:nvPr/>
          </p:nvSpPr>
          <p:spPr>
            <a:xfrm>
              <a:off x="4121343" y="3548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E4DCF9A-F649-C826-9631-8FA9C1370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838" y="5680398"/>
              <a:ext cx="304816" cy="438173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7FB110D7-0D6A-0B02-6193-EDF231D96A62}"/>
              </a:ext>
            </a:extLst>
          </p:cNvPr>
          <p:cNvSpPr txBox="1"/>
          <p:nvPr/>
        </p:nvSpPr>
        <p:spPr>
          <a:xfrm>
            <a:off x="6255123" y="1042190"/>
            <a:ext cx="5688879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陀螺形微观结构</a:t>
            </a:r>
            <a:r>
              <a:rPr lang="zh-CN" altLang="en-US" sz="2400" b="1" dirty="0">
                <a:solidFill>
                  <a:srgbClr val="03617A"/>
                </a:solidFill>
              </a:rPr>
              <a:t>电磁 （</a:t>
            </a:r>
            <a:r>
              <a:rPr lang="en-US" altLang="zh-CN" sz="2400" b="1" dirty="0">
                <a:solidFill>
                  <a:srgbClr val="03617A"/>
                </a:solidFill>
              </a:rPr>
              <a:t>EM</a:t>
            </a:r>
            <a:r>
              <a:rPr lang="zh-CN" altLang="en-US" sz="2400" b="1" dirty="0">
                <a:solidFill>
                  <a:srgbClr val="03617A"/>
                </a:solidFill>
              </a:rPr>
              <a:t>） 波吸收材料</a:t>
            </a:r>
            <a:endParaRPr lang="en-US" altLang="zh-CN" sz="2400" b="1" dirty="0">
              <a:solidFill>
                <a:srgbClr val="C00303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3A67834-647C-F7A4-5DD5-17194D621F6D}"/>
              </a:ext>
            </a:extLst>
          </p:cNvPr>
          <p:cNvSpPr txBox="1"/>
          <p:nvPr/>
        </p:nvSpPr>
        <p:spPr>
          <a:xfrm>
            <a:off x="6255123" y="2055931"/>
            <a:ext cx="5512288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通过增材制造和浸渍工艺制造</a:t>
            </a:r>
            <a:endParaRPr lang="en-US" altLang="zh-CN" sz="2400" b="1" dirty="0">
              <a:solidFill>
                <a:srgbClr val="C00303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F23284B-0624-FABC-3135-B2B822F3EC8E}"/>
              </a:ext>
            </a:extLst>
          </p:cNvPr>
          <p:cNvSpPr txBox="1"/>
          <p:nvPr/>
        </p:nvSpPr>
        <p:spPr>
          <a:xfrm>
            <a:off x="6339441" y="4503253"/>
            <a:ext cx="5688879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增加仿生陀螺微结构的</a:t>
            </a:r>
            <a:r>
              <a:rPr lang="zh-CN" altLang="en-US" sz="2400" b="1" dirty="0">
                <a:solidFill>
                  <a:srgbClr val="C00000"/>
                </a:solidFill>
              </a:rPr>
              <a:t>内表面积</a:t>
            </a:r>
            <a:r>
              <a:rPr lang="zh-CN" altLang="en-US" sz="2400" b="1" dirty="0">
                <a:solidFill>
                  <a:srgbClr val="03617A"/>
                </a:solidFill>
              </a:rPr>
              <a:t>可以提高</a:t>
            </a:r>
            <a:r>
              <a:rPr lang="zh-CN" altLang="en-US" sz="2400" b="1" dirty="0">
                <a:solidFill>
                  <a:srgbClr val="C00000"/>
                </a:solidFill>
              </a:rPr>
              <a:t>反射率</a:t>
            </a:r>
            <a:r>
              <a:rPr lang="zh-CN" altLang="en-US" sz="2400" b="1" dirty="0">
                <a:solidFill>
                  <a:srgbClr val="03617A"/>
                </a:solidFill>
              </a:rPr>
              <a:t>和 </a:t>
            </a:r>
            <a:r>
              <a:rPr lang="en-US" altLang="zh-CN" sz="2400" b="1" dirty="0">
                <a:solidFill>
                  <a:srgbClr val="C00000"/>
                </a:solidFill>
              </a:rPr>
              <a:t>EM </a:t>
            </a:r>
            <a:r>
              <a:rPr lang="zh-CN" altLang="en-US" sz="2400" b="1" dirty="0">
                <a:solidFill>
                  <a:srgbClr val="C00000"/>
                </a:solidFill>
              </a:rPr>
              <a:t>波吸收率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F15B2B7-C152-F9E6-1AFB-333442F2F4FE}"/>
              </a:ext>
            </a:extLst>
          </p:cNvPr>
          <p:cNvSpPr txBox="1"/>
          <p:nvPr/>
        </p:nvSpPr>
        <p:spPr>
          <a:xfrm>
            <a:off x="6289705" y="3265060"/>
            <a:ext cx="5688879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吸收带宽</a:t>
            </a:r>
            <a:r>
              <a:rPr lang="zh-CN" altLang="en-US" sz="2400" b="1" dirty="0">
                <a:solidFill>
                  <a:srgbClr val="03617A"/>
                </a:solidFill>
              </a:rPr>
              <a:t>超过了传统蜂窝结构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61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3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1051490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吸波</a:t>
            </a:r>
            <a:r>
              <a:rPr lang="en-US" altLang="zh-CN" sz="3200" b="1" dirty="0">
                <a:solidFill>
                  <a:srgbClr val="03617A"/>
                </a:solidFill>
              </a:rPr>
              <a:t>/</a:t>
            </a:r>
            <a:r>
              <a:rPr lang="zh-CN" altLang="en-US" sz="3200" b="1" dirty="0">
                <a:solidFill>
                  <a:srgbClr val="03617A"/>
                </a:solidFill>
              </a:rPr>
              <a:t>承载一体化材料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CAF4BC33-7E2C-A398-3720-26738A87B946}"/>
              </a:ext>
            </a:extLst>
          </p:cNvPr>
          <p:cNvSpPr/>
          <p:nvPr/>
        </p:nvSpPr>
        <p:spPr>
          <a:xfrm>
            <a:off x="399704" y="184293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B058A04-5E94-154D-7475-EE64C55A034C}"/>
              </a:ext>
            </a:extLst>
          </p:cNvPr>
          <p:cNvGrpSpPr/>
          <p:nvPr/>
        </p:nvGrpSpPr>
        <p:grpSpPr>
          <a:xfrm>
            <a:off x="606356" y="1725498"/>
            <a:ext cx="5561405" cy="4549811"/>
            <a:chOff x="606356" y="1500326"/>
            <a:chExt cx="5561405" cy="454981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D514088-C8C7-C276-9AA7-D8EDAF80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802" t="5147" r="1925" b="5750"/>
            <a:stretch/>
          </p:blipFill>
          <p:spPr>
            <a:xfrm>
              <a:off x="621873" y="1636265"/>
              <a:ext cx="2689399" cy="2140323"/>
            </a:xfrm>
            <a:prstGeom prst="rect">
              <a:avLst/>
            </a:prstGeom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AD9A091-3B38-6791-965F-9C3684E0E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272" y="1633149"/>
              <a:ext cx="2821555" cy="2140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B676AC6-B97F-8D5E-84D2-D9975071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873" y="3773468"/>
              <a:ext cx="2689399" cy="227666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5BDCD56-A48B-5F30-36CC-CE08FD29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266" y="3829928"/>
              <a:ext cx="2733495" cy="221839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519FB4C-3DDE-D3CF-CDBD-027F2424A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4266" y="3826985"/>
              <a:ext cx="235977" cy="25674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CE7DC64-F062-B50D-A8DC-55EA916AB536}"/>
                </a:ext>
              </a:extLst>
            </p:cNvPr>
            <p:cNvSpPr txBox="1"/>
            <p:nvPr/>
          </p:nvSpPr>
          <p:spPr>
            <a:xfrm>
              <a:off x="621873" y="150032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9BB2B90-2202-F722-0E15-9875D399DA66}"/>
                </a:ext>
              </a:extLst>
            </p:cNvPr>
            <p:cNvSpPr txBox="1"/>
            <p:nvPr/>
          </p:nvSpPr>
          <p:spPr>
            <a:xfrm>
              <a:off x="3281820" y="150874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64B39E5-7D74-5BE1-2239-855619E85BA8}"/>
                </a:ext>
              </a:extLst>
            </p:cNvPr>
            <p:cNvSpPr txBox="1"/>
            <p:nvPr/>
          </p:nvSpPr>
          <p:spPr>
            <a:xfrm>
              <a:off x="606356" y="389906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C80523B-3C11-0EB1-538B-4CE2F15A2913}"/>
                </a:ext>
              </a:extLst>
            </p:cNvPr>
            <p:cNvSpPr txBox="1"/>
            <p:nvPr/>
          </p:nvSpPr>
          <p:spPr>
            <a:xfrm>
              <a:off x="3262546" y="39094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20666267-B63F-EC86-EE82-69A6A896EDE6}"/>
              </a:ext>
            </a:extLst>
          </p:cNvPr>
          <p:cNvSpPr txBox="1"/>
          <p:nvPr/>
        </p:nvSpPr>
        <p:spPr>
          <a:xfrm>
            <a:off x="6096000" y="1043145"/>
            <a:ext cx="5982999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镀镍玻璃织物的雷达吸收蜂窝夹层复合材料</a:t>
            </a:r>
            <a:endParaRPr lang="en-US" altLang="zh-CN" sz="2400" b="1" dirty="0">
              <a:solidFill>
                <a:srgbClr val="03617A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57471F-7F52-235B-1C80-03F4678EEC5C}"/>
              </a:ext>
            </a:extLst>
          </p:cNvPr>
          <p:cNvSpPr txBox="1"/>
          <p:nvPr/>
        </p:nvSpPr>
        <p:spPr>
          <a:xfrm>
            <a:off x="6162279" y="2017805"/>
            <a:ext cx="5512288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表现出优异的</a:t>
            </a:r>
            <a:r>
              <a:rPr lang="zh-CN" altLang="en-US" sz="2400" b="1" dirty="0">
                <a:solidFill>
                  <a:srgbClr val="C00000"/>
                </a:solidFill>
              </a:rPr>
              <a:t>雷达吸收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回波雷达横截面</a:t>
            </a:r>
            <a:r>
              <a:rPr lang="en-US" altLang="zh-CN" sz="2400" b="1" dirty="0">
                <a:solidFill>
                  <a:srgbClr val="03617A"/>
                </a:solidFill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</a:rPr>
              <a:t>RCS</a:t>
            </a:r>
            <a:r>
              <a:rPr lang="en-US" altLang="zh-CN" sz="2400" b="1" dirty="0">
                <a:solidFill>
                  <a:srgbClr val="03617A"/>
                </a:solidFill>
              </a:rPr>
              <a:t>) </a:t>
            </a:r>
            <a:r>
              <a:rPr lang="zh-CN" altLang="en-US" sz="2400" b="1" dirty="0">
                <a:solidFill>
                  <a:srgbClr val="03617A"/>
                </a:solidFill>
              </a:rPr>
              <a:t>降低</a:t>
            </a:r>
            <a:endParaRPr lang="en-US" altLang="zh-CN" sz="2400" b="1" dirty="0">
              <a:solidFill>
                <a:srgbClr val="C00303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8A66379-DC67-A484-E23B-C3FD389297FE}"/>
              </a:ext>
            </a:extLst>
          </p:cNvPr>
          <p:cNvSpPr txBox="1"/>
          <p:nvPr/>
        </p:nvSpPr>
        <p:spPr>
          <a:xfrm>
            <a:off x="6167761" y="3481079"/>
            <a:ext cx="5688879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吸收带宽</a:t>
            </a:r>
            <a:r>
              <a:rPr lang="zh-CN" altLang="en-US" sz="2400" b="1" dirty="0">
                <a:solidFill>
                  <a:srgbClr val="03617A"/>
                </a:solidFill>
              </a:rPr>
              <a:t>超过了传统蜂窝结构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3F53DAE-6764-7682-1DC0-45EC33A6FB95}"/>
              </a:ext>
            </a:extLst>
          </p:cNvPr>
          <p:cNvSpPr txBox="1"/>
          <p:nvPr/>
        </p:nvSpPr>
        <p:spPr>
          <a:xfrm>
            <a:off x="6162279" y="4503911"/>
            <a:ext cx="5982998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在水平和垂直极化下，在较宽的入射角范围内有效地</a:t>
            </a:r>
            <a:r>
              <a:rPr lang="zh-CN" altLang="en-US" sz="2400" b="1" dirty="0">
                <a:solidFill>
                  <a:srgbClr val="C00000"/>
                </a:solidFill>
              </a:rPr>
              <a:t>降低</a:t>
            </a:r>
            <a:r>
              <a:rPr lang="zh-CN" altLang="en-US" sz="2400" b="1" dirty="0">
                <a:solidFill>
                  <a:srgbClr val="03617A"/>
                </a:solidFill>
              </a:rPr>
              <a:t>了翼形结构的</a:t>
            </a:r>
            <a:r>
              <a:rPr lang="zh-CN" altLang="en-US" sz="2400" b="1" dirty="0">
                <a:solidFill>
                  <a:srgbClr val="C00000"/>
                </a:solidFill>
              </a:rPr>
              <a:t>回波 </a:t>
            </a:r>
            <a:r>
              <a:rPr lang="en-US" altLang="zh-CN" sz="2400" b="1" dirty="0">
                <a:solidFill>
                  <a:srgbClr val="C00000"/>
                </a:solidFill>
              </a:rPr>
              <a:t>RCS </a:t>
            </a:r>
          </a:p>
        </p:txBody>
      </p:sp>
    </p:spTree>
    <p:extLst>
      <p:ext uri="{BB962C8B-B14F-4D97-AF65-F5344CB8AC3E}">
        <p14:creationId xmlns:p14="http://schemas.microsoft.com/office/powerpoint/2010/main" val="40237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3" grpId="0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1051490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吸波</a:t>
            </a:r>
            <a:r>
              <a:rPr lang="en-US" altLang="zh-CN" sz="3200" b="1" dirty="0">
                <a:solidFill>
                  <a:srgbClr val="03617A"/>
                </a:solidFill>
              </a:rPr>
              <a:t>/</a:t>
            </a:r>
            <a:r>
              <a:rPr lang="zh-CN" altLang="en-US" sz="3200" b="1" dirty="0">
                <a:solidFill>
                  <a:srgbClr val="03617A"/>
                </a:solidFill>
              </a:rPr>
              <a:t>承载一体化材料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CAF4BC33-7E2C-A398-3720-26738A87B946}"/>
              </a:ext>
            </a:extLst>
          </p:cNvPr>
          <p:cNvSpPr/>
          <p:nvPr/>
        </p:nvSpPr>
        <p:spPr>
          <a:xfrm>
            <a:off x="399704" y="184293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3F252CE-8FB4-055D-E663-93E7D92EE88B}"/>
              </a:ext>
            </a:extLst>
          </p:cNvPr>
          <p:cNvGrpSpPr/>
          <p:nvPr/>
        </p:nvGrpSpPr>
        <p:grpSpPr>
          <a:xfrm>
            <a:off x="250875" y="1613064"/>
            <a:ext cx="5670531" cy="4299464"/>
            <a:chOff x="250875" y="1613063"/>
            <a:chExt cx="6478399" cy="446612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4F841CF-EC6A-FD16-DFBB-4C1021B09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361" y="1613063"/>
              <a:ext cx="6393913" cy="189392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9E40FB5-4578-AC0B-6C2C-2C8EBDA0A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5361" y="3665316"/>
              <a:ext cx="2959230" cy="2383010"/>
            </a:xfrm>
            <a:prstGeom prst="rect">
              <a:avLst/>
            </a:prstGeom>
          </p:spPr>
        </p:pic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5C4F4753-F67C-C913-BFAE-309F6C93B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317" y="3665316"/>
              <a:ext cx="2959230" cy="2413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4B69CF9-D9A5-8BC1-32EA-36522A67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5610" y="1613063"/>
              <a:ext cx="428625" cy="36195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490486E-E2CC-2F8C-C676-4D9270F8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9564" y="3614129"/>
              <a:ext cx="198659" cy="167757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47E6938-0FCD-E07F-2499-9978BB76B7CA}"/>
                </a:ext>
              </a:extLst>
            </p:cNvPr>
            <p:cNvSpPr txBox="1"/>
            <p:nvPr/>
          </p:nvSpPr>
          <p:spPr>
            <a:xfrm>
              <a:off x="250875" y="161306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9EB83BB-9B95-7175-874E-35FA3BA89E90}"/>
                </a:ext>
              </a:extLst>
            </p:cNvPr>
            <p:cNvSpPr txBox="1"/>
            <p:nvPr/>
          </p:nvSpPr>
          <p:spPr>
            <a:xfrm>
              <a:off x="250875" y="354456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7938DC1-717B-686F-3A3A-CAC7B4222F3B}"/>
                </a:ext>
              </a:extLst>
            </p:cNvPr>
            <p:cNvSpPr txBox="1"/>
            <p:nvPr/>
          </p:nvSpPr>
          <p:spPr>
            <a:xfrm>
              <a:off x="3294591" y="355050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3B74F1D-B96F-52F5-B53D-FB5E6D6D497A}"/>
              </a:ext>
            </a:extLst>
          </p:cNvPr>
          <p:cNvSpPr txBox="1"/>
          <p:nvPr/>
        </p:nvSpPr>
        <p:spPr>
          <a:xfrm>
            <a:off x="5856302" y="1095741"/>
            <a:ext cx="6412637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结构</a:t>
            </a:r>
            <a:r>
              <a:rPr lang="en-US" altLang="zh-CN" sz="2400" b="1" dirty="0">
                <a:solidFill>
                  <a:srgbClr val="03617A"/>
                </a:solidFill>
              </a:rPr>
              <a:t>/</a:t>
            </a:r>
            <a:r>
              <a:rPr lang="zh-CN" altLang="en-US" sz="2400" b="1" dirty="0">
                <a:solidFill>
                  <a:srgbClr val="03617A"/>
                </a:solidFill>
              </a:rPr>
              <a:t>功能一体化</a:t>
            </a:r>
            <a:r>
              <a:rPr lang="zh-CN" altLang="en-US" sz="2400" b="1" dirty="0">
                <a:solidFill>
                  <a:srgbClr val="C00000"/>
                </a:solidFill>
              </a:rPr>
              <a:t>碳纤维蜂窝（</a:t>
            </a:r>
            <a:r>
              <a:rPr lang="en-US" altLang="zh-CN" sz="2400" b="1" dirty="0">
                <a:solidFill>
                  <a:srgbClr val="C00000"/>
                </a:solidFill>
              </a:rPr>
              <a:t>SHS</a:t>
            </a:r>
            <a:r>
              <a:rPr lang="zh-CN" altLang="en-US" sz="2400" b="1" dirty="0">
                <a:solidFill>
                  <a:srgbClr val="C00000"/>
                </a:solidFill>
              </a:rPr>
              <a:t>）复合材料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插入</a:t>
            </a:r>
            <a:r>
              <a:rPr lang="zh-CN" altLang="en-US" sz="2400" b="1" dirty="0">
                <a:solidFill>
                  <a:srgbClr val="C00000"/>
                </a:solidFill>
              </a:rPr>
              <a:t>聚甲基丙烯酰亚胺（</a:t>
            </a:r>
            <a:r>
              <a:rPr lang="en-US" altLang="zh-CN" sz="2400" b="1" dirty="0">
                <a:solidFill>
                  <a:srgbClr val="C00000"/>
                </a:solidFill>
              </a:rPr>
              <a:t>PMI</a:t>
            </a:r>
            <a:r>
              <a:rPr lang="zh-CN" altLang="en-US" sz="2400" b="1" dirty="0">
                <a:solidFill>
                  <a:srgbClr val="C00000"/>
                </a:solidFill>
              </a:rPr>
              <a:t>）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AEFFDC-B480-BB65-2B10-A850728DABA7}"/>
              </a:ext>
            </a:extLst>
          </p:cNvPr>
          <p:cNvSpPr txBox="1"/>
          <p:nvPr/>
        </p:nvSpPr>
        <p:spPr>
          <a:xfrm>
            <a:off x="5856302" y="2579985"/>
            <a:ext cx="5512288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实现了对来自各个方向入射的电磁波的</a:t>
            </a:r>
            <a:r>
              <a:rPr lang="zh-CN" altLang="en-US" sz="2400" b="1" dirty="0">
                <a:solidFill>
                  <a:srgbClr val="C00000"/>
                </a:solidFill>
              </a:rPr>
              <a:t>宽带</a:t>
            </a:r>
            <a:r>
              <a:rPr lang="zh-CN" altLang="en-US" sz="2400" b="1" dirty="0">
                <a:solidFill>
                  <a:srgbClr val="03617A"/>
                </a:solidFill>
              </a:rPr>
              <a:t> （</a:t>
            </a:r>
            <a:r>
              <a:rPr lang="en-US" altLang="zh-CN" sz="2400" b="1" dirty="0">
                <a:solidFill>
                  <a:srgbClr val="03617A"/>
                </a:solidFill>
              </a:rPr>
              <a:t>5–20 GHz</a:t>
            </a:r>
            <a:r>
              <a:rPr lang="zh-CN" altLang="en-US" sz="2400" b="1" dirty="0">
                <a:solidFill>
                  <a:srgbClr val="03617A"/>
                </a:solidFill>
              </a:rPr>
              <a:t>）、</a:t>
            </a:r>
            <a:r>
              <a:rPr lang="zh-CN" altLang="en-US" sz="2400" b="1" dirty="0">
                <a:solidFill>
                  <a:srgbClr val="C00000"/>
                </a:solidFill>
              </a:rPr>
              <a:t>多角度</a:t>
            </a:r>
            <a:r>
              <a:rPr lang="zh-CN" altLang="en-US" sz="2400" b="1" dirty="0">
                <a:solidFill>
                  <a:srgbClr val="03617A"/>
                </a:solidFill>
              </a:rPr>
              <a:t> （</a:t>
            </a:r>
            <a:r>
              <a:rPr lang="en-US" altLang="zh-CN" sz="2400" b="1" dirty="0">
                <a:solidFill>
                  <a:srgbClr val="03617A"/>
                </a:solidFill>
              </a:rPr>
              <a:t>0-70°</a:t>
            </a:r>
            <a:r>
              <a:rPr lang="zh-CN" altLang="en-US" sz="2400" b="1" dirty="0">
                <a:solidFill>
                  <a:srgbClr val="03617A"/>
                </a:solidFill>
              </a:rPr>
              <a:t>） 和</a:t>
            </a:r>
            <a:r>
              <a:rPr lang="zh-CN" altLang="en-US" sz="2400" b="1" dirty="0">
                <a:solidFill>
                  <a:srgbClr val="C00000"/>
                </a:solidFill>
              </a:rPr>
              <a:t>高效</a:t>
            </a:r>
            <a:r>
              <a:rPr lang="zh-CN" altLang="en-US" sz="2400" b="1" dirty="0">
                <a:solidFill>
                  <a:srgbClr val="03617A"/>
                </a:solidFill>
              </a:rPr>
              <a:t> （平均超过 </a:t>
            </a:r>
            <a:r>
              <a:rPr lang="en-US" altLang="zh-CN" sz="2400" b="1" dirty="0">
                <a:solidFill>
                  <a:srgbClr val="03617A"/>
                </a:solidFill>
              </a:rPr>
              <a:t>90%</a:t>
            </a:r>
            <a:r>
              <a:rPr lang="zh-CN" altLang="en-US" sz="2400" b="1" dirty="0">
                <a:solidFill>
                  <a:srgbClr val="03617A"/>
                </a:solidFill>
              </a:rPr>
              <a:t>） 的吸收性能</a:t>
            </a:r>
            <a:endParaRPr lang="en-US" altLang="zh-CN" sz="2400" b="1" dirty="0">
              <a:solidFill>
                <a:srgbClr val="C00303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2D9C1C7-02AF-5FA9-37E8-A3D592FB8958}"/>
              </a:ext>
            </a:extLst>
          </p:cNvPr>
          <p:cNvSpPr txBox="1"/>
          <p:nvPr/>
        </p:nvSpPr>
        <p:spPr>
          <a:xfrm>
            <a:off x="5856302" y="4521667"/>
            <a:ext cx="5982998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插入</a:t>
            </a:r>
            <a:r>
              <a:rPr lang="en-US" altLang="zh-CN" sz="2400" b="1" dirty="0">
                <a:solidFill>
                  <a:srgbClr val="C00000"/>
                </a:solidFill>
              </a:rPr>
              <a:t>PMI</a:t>
            </a:r>
            <a:r>
              <a:rPr lang="zh-CN" altLang="en-US" sz="2400" b="1" dirty="0">
                <a:solidFill>
                  <a:srgbClr val="03617A"/>
                </a:solidFill>
              </a:rPr>
              <a:t>后</a:t>
            </a:r>
            <a:r>
              <a:rPr lang="zh-CN" altLang="en-US" sz="2400" b="1" dirty="0">
                <a:solidFill>
                  <a:srgbClr val="C00000"/>
                </a:solidFill>
              </a:rPr>
              <a:t>比刚度</a:t>
            </a:r>
            <a:r>
              <a:rPr lang="zh-CN" altLang="en-US" sz="2400" b="1" dirty="0">
                <a:solidFill>
                  <a:srgbClr val="03617A"/>
                </a:solidFill>
              </a:rPr>
              <a:t>和</a:t>
            </a:r>
            <a:r>
              <a:rPr lang="zh-CN" altLang="en-US" sz="2400" b="1" dirty="0">
                <a:solidFill>
                  <a:srgbClr val="C00000"/>
                </a:solidFill>
              </a:rPr>
              <a:t>比抗压强度</a:t>
            </a:r>
            <a:r>
              <a:rPr lang="zh-CN" altLang="en-US" sz="2400" b="1" dirty="0">
                <a:solidFill>
                  <a:srgbClr val="03617A"/>
                </a:solidFill>
              </a:rPr>
              <a:t>可分别显著提高 </a:t>
            </a:r>
            <a:r>
              <a:rPr lang="en-US" altLang="zh-CN" sz="2400" b="1" dirty="0">
                <a:solidFill>
                  <a:srgbClr val="03617A"/>
                </a:solidFill>
              </a:rPr>
              <a:t>42% </a:t>
            </a:r>
            <a:r>
              <a:rPr lang="zh-CN" altLang="en-US" sz="2400" b="1" dirty="0">
                <a:solidFill>
                  <a:srgbClr val="03617A"/>
                </a:solidFill>
              </a:rPr>
              <a:t>和 </a:t>
            </a:r>
            <a:r>
              <a:rPr lang="en-US" altLang="zh-CN" sz="2400" b="1" dirty="0">
                <a:solidFill>
                  <a:srgbClr val="03617A"/>
                </a:solidFill>
              </a:rPr>
              <a:t>121%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6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1051490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吸波</a:t>
            </a:r>
            <a:r>
              <a:rPr lang="en-US" altLang="zh-CN" sz="3200" b="1" dirty="0">
                <a:solidFill>
                  <a:srgbClr val="03617A"/>
                </a:solidFill>
              </a:rPr>
              <a:t>/</a:t>
            </a:r>
            <a:r>
              <a:rPr lang="zh-CN" altLang="en-US" sz="3200" b="1" dirty="0">
                <a:solidFill>
                  <a:srgbClr val="03617A"/>
                </a:solidFill>
              </a:rPr>
              <a:t>承载一体化材料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CAF4BC33-7E2C-A398-3720-26738A87B946}"/>
              </a:ext>
            </a:extLst>
          </p:cNvPr>
          <p:cNvSpPr/>
          <p:nvPr/>
        </p:nvSpPr>
        <p:spPr>
          <a:xfrm>
            <a:off x="399704" y="184293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80A8D05-68B3-D91C-6F1E-61ADF52929FF}"/>
              </a:ext>
            </a:extLst>
          </p:cNvPr>
          <p:cNvGrpSpPr/>
          <p:nvPr/>
        </p:nvGrpSpPr>
        <p:grpSpPr>
          <a:xfrm>
            <a:off x="168676" y="1878079"/>
            <a:ext cx="5687626" cy="4397229"/>
            <a:chOff x="71021" y="1749834"/>
            <a:chExt cx="6652169" cy="459401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2F7A84A-4281-D036-3B41-84852975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717" y="1749834"/>
              <a:ext cx="2615973" cy="252532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4D7C407-3BE2-519C-7BA8-4F429999E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65613" y="3808706"/>
              <a:ext cx="628650" cy="4953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9BC35CF-4DEE-1124-0970-26D32771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6090" y="1749834"/>
              <a:ext cx="3467100" cy="268605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F0A3BB0-6729-DE31-3E94-1AD6ED62F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8013" y="3961106"/>
              <a:ext cx="628650" cy="4953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060D9B5-E13B-4B59-4C9A-5CC4466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22044" y="2328774"/>
              <a:ext cx="219927" cy="4953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337C12A-FE0A-735A-6CD8-D11C952D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36163" y="3181350"/>
              <a:ext cx="219927" cy="4953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588DB8B-7E8A-4411-C195-FA38AE3EF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55334" y="4456406"/>
              <a:ext cx="2517075" cy="188744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26412C7-7178-EE3E-47EC-A56E9FAB4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717" y="4273859"/>
              <a:ext cx="2781931" cy="2049473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C52D20D-A813-3A96-B02F-6C79E55C88A0}"/>
                </a:ext>
              </a:extLst>
            </p:cNvPr>
            <p:cNvSpPr txBox="1"/>
            <p:nvPr/>
          </p:nvSpPr>
          <p:spPr>
            <a:xfrm>
              <a:off x="71021" y="183767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5F919C5-F87A-1752-4A1E-874CC038A5FB}"/>
                </a:ext>
              </a:extLst>
            </p:cNvPr>
            <p:cNvSpPr txBox="1"/>
            <p:nvPr/>
          </p:nvSpPr>
          <p:spPr>
            <a:xfrm>
              <a:off x="3132007" y="185480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A53E09E-7D23-B2F3-9D2F-B555D9B2CF57}"/>
                </a:ext>
              </a:extLst>
            </p:cNvPr>
            <p:cNvSpPr txBox="1"/>
            <p:nvPr/>
          </p:nvSpPr>
          <p:spPr>
            <a:xfrm>
              <a:off x="71021" y="408919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0BD1AA7-F75F-FABB-34E6-8EA3FFE98A23}"/>
                </a:ext>
              </a:extLst>
            </p:cNvPr>
            <p:cNvSpPr txBox="1"/>
            <p:nvPr/>
          </p:nvSpPr>
          <p:spPr>
            <a:xfrm>
              <a:off x="3418346" y="422347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C228CEF-66B6-062C-3D1A-EF1218C9EF20}"/>
              </a:ext>
            </a:extLst>
          </p:cNvPr>
          <p:cNvSpPr txBox="1"/>
          <p:nvPr/>
        </p:nvSpPr>
        <p:spPr>
          <a:xfrm>
            <a:off x="5856302" y="1165362"/>
            <a:ext cx="6412637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3617A"/>
                </a:solidFill>
              </a:rPr>
              <a:t>FCIP/PR</a:t>
            </a:r>
            <a:r>
              <a:rPr lang="zh-CN" altLang="en-US" sz="2400" b="1" dirty="0">
                <a:solidFill>
                  <a:srgbClr val="C00000"/>
                </a:solidFill>
              </a:rPr>
              <a:t>两层斜蜂窝夹层</a:t>
            </a:r>
            <a:r>
              <a:rPr lang="zh-CN" altLang="en-US" sz="2400" b="1" dirty="0">
                <a:solidFill>
                  <a:srgbClr val="03617A"/>
                </a:solidFill>
              </a:rPr>
              <a:t>结构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8C95A6-A48B-720B-B4E5-ECE82966DBC6}"/>
              </a:ext>
            </a:extLst>
          </p:cNvPr>
          <p:cNvSpPr txBox="1"/>
          <p:nvPr/>
        </p:nvSpPr>
        <p:spPr>
          <a:xfrm>
            <a:off x="5856302" y="2514637"/>
            <a:ext cx="5666914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仅添加 </a:t>
            </a:r>
            <a:r>
              <a:rPr lang="en-US" altLang="zh-CN" sz="2400" b="1" dirty="0">
                <a:solidFill>
                  <a:srgbClr val="03617A"/>
                </a:solidFill>
              </a:rPr>
              <a:t>15 </a:t>
            </a:r>
            <a:r>
              <a:rPr lang="en-US" altLang="zh-CN" sz="2400" b="1" dirty="0" err="1">
                <a:solidFill>
                  <a:srgbClr val="03617A"/>
                </a:solidFill>
              </a:rPr>
              <a:t>wt</a:t>
            </a:r>
            <a:r>
              <a:rPr lang="en-US" altLang="zh-CN" sz="2400" b="1" dirty="0">
                <a:solidFill>
                  <a:srgbClr val="03617A"/>
                </a:solidFill>
              </a:rPr>
              <a:t>% FCIP </a:t>
            </a:r>
            <a:r>
              <a:rPr lang="zh-CN" altLang="en-US" sz="2400" b="1" dirty="0">
                <a:solidFill>
                  <a:srgbClr val="03617A"/>
                </a:solidFill>
              </a:rPr>
              <a:t>的复合材料与全填充结构相比，</a:t>
            </a:r>
            <a:r>
              <a:rPr lang="zh-CN" altLang="en-US" sz="2400" b="1" dirty="0">
                <a:solidFill>
                  <a:srgbClr val="C00000"/>
                </a:solidFill>
              </a:rPr>
              <a:t>电磁波吸收性能</a:t>
            </a:r>
            <a:r>
              <a:rPr lang="zh-CN" altLang="en-US" sz="2400" b="1" dirty="0">
                <a:solidFill>
                  <a:srgbClr val="03617A"/>
                </a:solidFill>
              </a:rPr>
              <a:t>大大提高</a:t>
            </a:r>
            <a:endParaRPr lang="en-US" altLang="zh-CN" sz="2400" b="1" dirty="0">
              <a:solidFill>
                <a:srgbClr val="C00303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7187B92-ECFD-03DB-D6D4-42492B46BD5A}"/>
              </a:ext>
            </a:extLst>
          </p:cNvPr>
          <p:cNvSpPr txBox="1"/>
          <p:nvPr/>
        </p:nvSpPr>
        <p:spPr>
          <a:xfrm>
            <a:off x="5856302" y="4521667"/>
            <a:ext cx="5982998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复合材料的拉伸强度和杨氏模量分别比纯 </a:t>
            </a:r>
            <a:r>
              <a:rPr lang="en-US" altLang="zh-CN" sz="2400" b="1" dirty="0">
                <a:solidFill>
                  <a:srgbClr val="03617A"/>
                </a:solidFill>
              </a:rPr>
              <a:t>PR </a:t>
            </a:r>
            <a:r>
              <a:rPr lang="zh-CN" altLang="en-US" sz="2400" b="1" dirty="0">
                <a:solidFill>
                  <a:srgbClr val="03617A"/>
                </a:solidFill>
              </a:rPr>
              <a:t>高 </a:t>
            </a:r>
            <a:r>
              <a:rPr lang="en-US" altLang="zh-CN" sz="2400" b="1" dirty="0">
                <a:solidFill>
                  <a:srgbClr val="03617A"/>
                </a:solidFill>
              </a:rPr>
              <a:t>12.9% </a:t>
            </a:r>
            <a:r>
              <a:rPr lang="zh-CN" altLang="en-US" sz="2400" b="1" dirty="0">
                <a:solidFill>
                  <a:srgbClr val="03617A"/>
                </a:solidFill>
              </a:rPr>
              <a:t>和 </a:t>
            </a:r>
            <a:r>
              <a:rPr lang="en-US" altLang="zh-CN" sz="2400" b="1" dirty="0">
                <a:solidFill>
                  <a:srgbClr val="03617A"/>
                </a:solidFill>
              </a:rPr>
              <a:t>86.4%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3" grpId="1"/>
      <p:bldP spid="34" grpId="1"/>
      <p:bldP spid="3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10514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碳纤维增强碳化硅材料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530D86F6-84F9-62DF-B6D4-DB1F49F2A8F5}"/>
              </a:ext>
            </a:extLst>
          </p:cNvPr>
          <p:cNvSpPr/>
          <p:nvPr/>
        </p:nvSpPr>
        <p:spPr>
          <a:xfrm>
            <a:off x="392209" y="171679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9E72AAE-7111-029A-7D78-2B8DE0725152}"/>
              </a:ext>
            </a:extLst>
          </p:cNvPr>
          <p:cNvGrpSpPr/>
          <p:nvPr/>
        </p:nvGrpSpPr>
        <p:grpSpPr>
          <a:xfrm>
            <a:off x="250875" y="2144412"/>
            <a:ext cx="6185436" cy="3534337"/>
            <a:chOff x="665825" y="1636265"/>
            <a:chExt cx="8296161" cy="4842212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75091E83-385D-3F8A-2CA8-772747A43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233" y="1775278"/>
              <a:ext cx="3975605" cy="200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8B1CA211-3C3D-3F60-8776-7D08DD1D9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787" y="3917104"/>
              <a:ext cx="3897199" cy="256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5FD83CB-5B56-0EB9-D930-6DD3E5F3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57065" y="1771078"/>
              <a:ext cx="2112642" cy="2143083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6284C83-9594-2667-9258-4F1AFA8DB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4435" y="4287603"/>
              <a:ext cx="3897199" cy="1965213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111D983-B748-93FE-B2F4-775445E6B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77261" y="1775277"/>
              <a:ext cx="381000" cy="231075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5AEE6E2-5376-810D-1BBB-1E29BBDC6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8848" y="4335390"/>
              <a:ext cx="381000" cy="201099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994DF7A-B0E5-7EC0-0FCD-4CEC4DB48532}"/>
                </a:ext>
              </a:extLst>
            </p:cNvPr>
            <p:cNvSpPr txBox="1"/>
            <p:nvPr/>
          </p:nvSpPr>
          <p:spPr>
            <a:xfrm>
              <a:off x="665825" y="163626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1FD6D86-B5E6-75C4-4FC1-0D37F172B18B}"/>
                </a:ext>
              </a:extLst>
            </p:cNvPr>
            <p:cNvSpPr txBox="1"/>
            <p:nvPr/>
          </p:nvSpPr>
          <p:spPr>
            <a:xfrm>
              <a:off x="5977261" y="165023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6F46AF8-968A-F5E0-5E7B-84A2D107A1FF}"/>
                </a:ext>
              </a:extLst>
            </p:cNvPr>
            <p:cNvSpPr txBox="1"/>
            <p:nvPr/>
          </p:nvSpPr>
          <p:spPr>
            <a:xfrm>
              <a:off x="771671" y="425127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31A0A76-0CA3-D739-82B7-CDBB7AF0B616}"/>
                </a:ext>
              </a:extLst>
            </p:cNvPr>
            <p:cNvSpPr txBox="1"/>
            <p:nvPr/>
          </p:nvSpPr>
          <p:spPr>
            <a:xfrm>
              <a:off x="4830910" y="416715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752AB71-5209-0BBC-793B-13A6A61BE313}"/>
              </a:ext>
            </a:extLst>
          </p:cNvPr>
          <p:cNvSpPr txBox="1"/>
          <p:nvPr/>
        </p:nvSpPr>
        <p:spPr>
          <a:xfrm>
            <a:off x="6436311" y="1193514"/>
            <a:ext cx="5870489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303"/>
                </a:solidFill>
              </a:rPr>
              <a:t>压力辅助凝胶浸渍</a:t>
            </a:r>
            <a:r>
              <a:rPr lang="zh-CN" altLang="en-US" sz="2400" b="1" dirty="0">
                <a:solidFill>
                  <a:srgbClr val="03617A"/>
                </a:solidFill>
              </a:rPr>
              <a:t>和 </a:t>
            </a:r>
            <a:r>
              <a:rPr lang="en-US" altLang="zh-CN" sz="2400" b="1" dirty="0">
                <a:solidFill>
                  <a:srgbClr val="C00303"/>
                </a:solidFill>
              </a:rPr>
              <a:t>PIP</a:t>
            </a:r>
            <a:r>
              <a:rPr lang="en-US" altLang="zh-CN" sz="2400" b="1" dirty="0">
                <a:solidFill>
                  <a:srgbClr val="03617A"/>
                </a:solidFill>
              </a:rPr>
              <a:t> </a:t>
            </a:r>
            <a:r>
              <a:rPr lang="zh-CN" altLang="en-US" sz="2400" b="1" dirty="0">
                <a:solidFill>
                  <a:srgbClr val="03617A"/>
                </a:solidFill>
              </a:rPr>
              <a:t>技术制备</a:t>
            </a:r>
            <a:r>
              <a:rPr lang="en-US" altLang="zh-CN" sz="2400" b="1" dirty="0">
                <a:solidFill>
                  <a:srgbClr val="03617A"/>
                </a:solidFill>
              </a:rPr>
              <a:t>C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f</a:t>
            </a:r>
            <a:r>
              <a:rPr lang="en-US" altLang="zh-CN" sz="2400" b="1" dirty="0">
                <a:solidFill>
                  <a:srgbClr val="03617A"/>
                </a:solidFill>
              </a:rPr>
              <a:t>/</a:t>
            </a:r>
            <a:r>
              <a:rPr lang="en-US" altLang="zh-CN" sz="2400" b="1" dirty="0" err="1">
                <a:solidFill>
                  <a:srgbClr val="03617A"/>
                </a:solidFill>
              </a:rPr>
              <a:t>SiC</a:t>
            </a:r>
            <a:r>
              <a:rPr lang="zh-CN" altLang="en-US" sz="2400" b="1" dirty="0">
                <a:solidFill>
                  <a:srgbClr val="03617A"/>
                </a:solidFill>
              </a:rPr>
              <a:t>复合材料</a:t>
            </a:r>
            <a:endParaRPr lang="en-US" altLang="zh-CN" sz="2400" b="1" dirty="0">
              <a:solidFill>
                <a:srgbClr val="03617A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1A3E782-93C1-DF51-6EE0-D0853C610911}"/>
              </a:ext>
            </a:extLst>
          </p:cNvPr>
          <p:cNvSpPr txBox="1"/>
          <p:nvPr/>
        </p:nvSpPr>
        <p:spPr>
          <a:xfrm>
            <a:off x="6420954" y="2534119"/>
            <a:ext cx="5666914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03617A"/>
                </a:solidFill>
              </a:rPr>
              <a:t>PyC</a:t>
            </a:r>
            <a:r>
              <a:rPr lang="zh-CN" altLang="en-US" sz="2400" b="1" dirty="0">
                <a:solidFill>
                  <a:srgbClr val="03617A"/>
                </a:solidFill>
              </a:rPr>
              <a:t>界面层</a:t>
            </a:r>
            <a:r>
              <a:rPr lang="zh-CN" altLang="en-US" sz="2400" b="1" dirty="0">
                <a:solidFill>
                  <a:srgbClr val="C00303"/>
                </a:solidFill>
              </a:rPr>
              <a:t>减轻应力集中</a:t>
            </a:r>
            <a:r>
              <a:rPr lang="zh-CN" altLang="en-US" sz="2400" b="1" dirty="0">
                <a:solidFill>
                  <a:srgbClr val="03617A"/>
                </a:solidFill>
              </a:rPr>
              <a:t>和</a:t>
            </a:r>
            <a:r>
              <a:rPr lang="zh-CN" altLang="en-US" sz="2400" b="1" dirty="0">
                <a:solidFill>
                  <a:srgbClr val="C00303"/>
                </a:solidFill>
              </a:rPr>
              <a:t>减少裂纹扩展</a:t>
            </a:r>
            <a:r>
              <a:rPr lang="zh-CN" altLang="en-US" sz="2400" b="1" dirty="0">
                <a:solidFill>
                  <a:srgbClr val="03617A"/>
                </a:solidFill>
              </a:rPr>
              <a:t>改善力学性能</a:t>
            </a:r>
            <a:endParaRPr lang="en-US" altLang="zh-CN" sz="2400" b="1" dirty="0">
              <a:solidFill>
                <a:srgbClr val="C00303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B9EDE10-C92A-A598-C273-B3A188409526}"/>
              </a:ext>
            </a:extLst>
          </p:cNvPr>
          <p:cNvSpPr txBox="1"/>
          <p:nvPr/>
        </p:nvSpPr>
        <p:spPr>
          <a:xfrm>
            <a:off x="6436311" y="4071297"/>
            <a:ext cx="5651557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八个循环制备出的</a:t>
            </a:r>
            <a:r>
              <a:rPr lang="en-US" altLang="zh-CN" sz="2400" b="1" dirty="0">
                <a:solidFill>
                  <a:srgbClr val="03617A"/>
                </a:solidFill>
              </a:rPr>
              <a:t>C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f</a:t>
            </a:r>
            <a:r>
              <a:rPr lang="en-US" altLang="zh-CN" sz="2400" b="1" dirty="0">
                <a:solidFill>
                  <a:srgbClr val="03617A"/>
                </a:solidFill>
              </a:rPr>
              <a:t>/</a:t>
            </a:r>
            <a:r>
              <a:rPr lang="en-US" altLang="zh-CN" sz="2400" b="1" dirty="0" err="1">
                <a:solidFill>
                  <a:srgbClr val="03617A"/>
                </a:solidFill>
              </a:rPr>
              <a:t>SiC</a:t>
            </a:r>
            <a:r>
              <a:rPr lang="en-US" altLang="zh-CN" sz="2400" b="1" dirty="0">
                <a:solidFill>
                  <a:srgbClr val="03617A"/>
                </a:solidFill>
              </a:rPr>
              <a:t>-</a:t>
            </a:r>
            <a:r>
              <a:rPr lang="en-US" altLang="zh-CN" sz="2400" b="1" dirty="0" err="1">
                <a:solidFill>
                  <a:srgbClr val="03617A"/>
                </a:solidFill>
              </a:rPr>
              <a:t>PyC</a:t>
            </a:r>
            <a:r>
              <a:rPr lang="en-US" altLang="zh-CN" sz="2400" b="1" dirty="0">
                <a:solidFill>
                  <a:srgbClr val="03617A"/>
                </a:solidFill>
              </a:rPr>
              <a:t>-SiC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p</a:t>
            </a:r>
            <a:r>
              <a:rPr lang="en-US" altLang="zh-CN" sz="2400" b="1" dirty="0">
                <a:solidFill>
                  <a:srgbClr val="03617A"/>
                </a:solidFill>
              </a:rPr>
              <a:t>-PIP</a:t>
            </a:r>
            <a:r>
              <a:rPr lang="zh-CN" altLang="en-US" sz="2400" b="1" dirty="0">
                <a:solidFill>
                  <a:srgbClr val="C00000"/>
                </a:solidFill>
              </a:rPr>
              <a:t>力学性能</a:t>
            </a:r>
            <a:r>
              <a:rPr lang="zh-CN" altLang="en-US" sz="2400" b="1" dirty="0">
                <a:solidFill>
                  <a:srgbClr val="03617A"/>
                </a:solidFill>
              </a:rPr>
              <a:t>最优异</a:t>
            </a:r>
            <a:endParaRPr lang="en-US" altLang="zh-CN" sz="2400" b="1" dirty="0">
              <a:solidFill>
                <a:srgbClr val="03617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弯曲强度为</a:t>
            </a:r>
            <a:r>
              <a:rPr lang="en-US" altLang="zh-CN" sz="2400" b="1" dirty="0">
                <a:solidFill>
                  <a:srgbClr val="03617A"/>
                </a:solidFill>
              </a:rPr>
              <a:t>360.63±26.02 MPa</a:t>
            </a:r>
            <a:r>
              <a:rPr lang="zh-CN" altLang="en-US" sz="2400" b="1" dirty="0">
                <a:solidFill>
                  <a:srgbClr val="03617A"/>
                </a:solidFill>
              </a:rPr>
              <a:t>，断裂韧性为</a:t>
            </a:r>
            <a:r>
              <a:rPr lang="en-US" altLang="zh-CN" sz="2400" b="1" dirty="0">
                <a:solidFill>
                  <a:srgbClr val="03617A"/>
                </a:solidFill>
              </a:rPr>
              <a:t>8.57±1.82 MPa·m</a:t>
            </a:r>
            <a:r>
              <a:rPr lang="en-US" altLang="zh-CN" sz="2400" b="1" baseline="30000" dirty="0">
                <a:solidFill>
                  <a:srgbClr val="03617A"/>
                </a:solidFill>
              </a:rPr>
              <a:t>1/2</a:t>
            </a:r>
            <a:r>
              <a:rPr lang="en-US" altLang="zh-CN" sz="2400" b="1" dirty="0">
                <a:solidFill>
                  <a:srgbClr val="03617A"/>
                </a:solidFill>
              </a:rPr>
              <a:t> </a:t>
            </a:r>
            <a:endParaRPr lang="en-US" altLang="zh-CN" sz="2400" b="1" baseline="30000" dirty="0">
              <a:solidFill>
                <a:srgbClr val="036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5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10514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碳纤维增强碳化硅材料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530D86F6-84F9-62DF-B6D4-DB1F49F2A8F5}"/>
              </a:ext>
            </a:extLst>
          </p:cNvPr>
          <p:cNvSpPr/>
          <p:nvPr/>
        </p:nvSpPr>
        <p:spPr>
          <a:xfrm>
            <a:off x="392209" y="171679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FFA31F8-A6FF-91F2-DAF8-F9B531679A40}"/>
              </a:ext>
            </a:extLst>
          </p:cNvPr>
          <p:cNvGrpSpPr/>
          <p:nvPr/>
        </p:nvGrpSpPr>
        <p:grpSpPr>
          <a:xfrm>
            <a:off x="250875" y="1878080"/>
            <a:ext cx="5850385" cy="4144882"/>
            <a:chOff x="97654" y="1661628"/>
            <a:chExt cx="6531293" cy="457634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E9D3AC7-5096-F6BD-75A8-9488E1404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875" y="1685205"/>
              <a:ext cx="3098307" cy="2338242"/>
            </a:xfrm>
            <a:prstGeom prst="rect">
              <a:avLst/>
            </a:prstGeom>
          </p:spPr>
        </p:pic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D73EB74A-2DFC-5865-6B94-9AE87528A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604" y="1685205"/>
              <a:ext cx="2867589" cy="23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304125F-D39F-277C-6F99-AA2816F12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7840" y="4023443"/>
              <a:ext cx="2981342" cy="221386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7085FB9-40BA-6854-9469-1755B06E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47605" y="4015517"/>
              <a:ext cx="2981342" cy="222245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381A045-04FC-D1C5-A187-870F33B87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7839" y="4023443"/>
              <a:ext cx="342375" cy="32840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84048F3-B7AD-12FF-F49C-1A62D62F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7604" y="3995429"/>
              <a:ext cx="371582" cy="356415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786F65D-5294-7C63-958C-9F133ECE44E0}"/>
                </a:ext>
              </a:extLst>
            </p:cNvPr>
            <p:cNvSpPr txBox="1"/>
            <p:nvPr/>
          </p:nvSpPr>
          <p:spPr>
            <a:xfrm>
              <a:off x="97654" y="168520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6CDF43A-416D-51EB-D4EF-EFCDEF54B8F0}"/>
                </a:ext>
              </a:extLst>
            </p:cNvPr>
            <p:cNvSpPr txBox="1"/>
            <p:nvPr/>
          </p:nvSpPr>
          <p:spPr>
            <a:xfrm>
              <a:off x="3381404" y="166162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BDF1441-23B9-EB02-4C62-D6BBF6582CCF}"/>
                </a:ext>
              </a:extLst>
            </p:cNvPr>
            <p:cNvSpPr txBox="1"/>
            <p:nvPr/>
          </p:nvSpPr>
          <p:spPr>
            <a:xfrm>
              <a:off x="136883" y="397319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C67E85E-1DC3-3764-C105-880443145E36}"/>
                </a:ext>
              </a:extLst>
            </p:cNvPr>
            <p:cNvSpPr txBox="1"/>
            <p:nvPr/>
          </p:nvSpPr>
          <p:spPr>
            <a:xfrm>
              <a:off x="3523480" y="400297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53D657D-7367-2DCA-0427-C6C8D5C6064B}"/>
              </a:ext>
            </a:extLst>
          </p:cNvPr>
          <p:cNvSpPr txBox="1"/>
          <p:nvPr/>
        </p:nvSpPr>
        <p:spPr>
          <a:xfrm>
            <a:off x="6321511" y="1473319"/>
            <a:ext cx="5870489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液态聚碳硅烷 （</a:t>
            </a:r>
            <a:r>
              <a:rPr lang="en-US" altLang="zh-CN" sz="2400" b="1" dirty="0">
                <a:solidFill>
                  <a:srgbClr val="C00000"/>
                </a:solidFill>
              </a:rPr>
              <a:t>LPCS</a:t>
            </a:r>
            <a:r>
              <a:rPr lang="zh-CN" altLang="en-US" sz="2400" b="1" dirty="0">
                <a:solidFill>
                  <a:srgbClr val="03617A"/>
                </a:solidFill>
              </a:rPr>
              <a:t>）作为前驱体的</a:t>
            </a:r>
            <a:r>
              <a:rPr lang="en-US" altLang="zh-CN" sz="2400" b="1" dirty="0">
                <a:solidFill>
                  <a:srgbClr val="03617A"/>
                </a:solidFill>
              </a:rPr>
              <a:t>C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f</a:t>
            </a:r>
            <a:r>
              <a:rPr lang="en-US" altLang="zh-CN" sz="2400" b="1" dirty="0">
                <a:solidFill>
                  <a:srgbClr val="03617A"/>
                </a:solidFill>
              </a:rPr>
              <a:t>/</a:t>
            </a:r>
            <a:r>
              <a:rPr lang="en-US" altLang="zh-CN" sz="2400" b="1" dirty="0" err="1">
                <a:solidFill>
                  <a:srgbClr val="03617A"/>
                </a:solidFill>
              </a:rPr>
              <a:t>SiC</a:t>
            </a:r>
            <a:r>
              <a:rPr lang="zh-CN" altLang="en-US" sz="2400" b="1" dirty="0">
                <a:solidFill>
                  <a:srgbClr val="03617A"/>
                </a:solidFill>
              </a:rPr>
              <a:t>复合材料</a:t>
            </a:r>
            <a:endParaRPr lang="en-US" altLang="zh-CN" sz="2400" b="1" dirty="0">
              <a:solidFill>
                <a:srgbClr val="03617A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D58F43-42B1-2CEE-3EC8-843865091C1E}"/>
              </a:ext>
            </a:extLst>
          </p:cNvPr>
          <p:cNvSpPr txBox="1"/>
          <p:nvPr/>
        </p:nvSpPr>
        <p:spPr>
          <a:xfrm>
            <a:off x="6311670" y="2617350"/>
            <a:ext cx="5666914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303"/>
                </a:solidFill>
              </a:rPr>
              <a:t> </a:t>
            </a:r>
            <a:r>
              <a:rPr lang="en-US" altLang="zh-CN" sz="2400" b="1" dirty="0">
                <a:solidFill>
                  <a:srgbClr val="03617A"/>
                </a:solidFill>
              </a:rPr>
              <a:t>2.13 g/cm</a:t>
            </a:r>
            <a:r>
              <a:rPr lang="en-US" altLang="zh-CN" sz="2400" b="1" baseline="30000" dirty="0">
                <a:solidFill>
                  <a:srgbClr val="03617A"/>
                </a:solidFill>
              </a:rPr>
              <a:t>3</a:t>
            </a:r>
            <a:r>
              <a:rPr lang="zh-CN" altLang="en-US" sz="2400" b="1" dirty="0">
                <a:solidFill>
                  <a:srgbClr val="03617A"/>
                </a:solidFill>
              </a:rPr>
              <a:t>的</a:t>
            </a:r>
            <a:r>
              <a:rPr lang="zh-CN" altLang="en-US" sz="2400" b="1" dirty="0">
                <a:solidFill>
                  <a:srgbClr val="C00303"/>
                </a:solidFill>
              </a:rPr>
              <a:t>高密度</a:t>
            </a:r>
            <a:r>
              <a:rPr lang="zh-CN" altLang="en-US" sz="2400" b="1" dirty="0">
                <a:solidFill>
                  <a:srgbClr val="03617A"/>
                </a:solidFill>
              </a:rPr>
              <a:t>以及仅在 </a:t>
            </a:r>
            <a:r>
              <a:rPr lang="en-US" altLang="zh-CN" sz="2400" b="1" dirty="0">
                <a:solidFill>
                  <a:srgbClr val="03617A"/>
                </a:solidFill>
              </a:rPr>
              <a:t>9 </a:t>
            </a:r>
            <a:r>
              <a:rPr lang="zh-CN" altLang="en-US" sz="2400" b="1" dirty="0">
                <a:solidFill>
                  <a:srgbClr val="03617A"/>
                </a:solidFill>
              </a:rPr>
              <a:t>个 </a:t>
            </a:r>
            <a:r>
              <a:rPr lang="en-US" altLang="zh-CN" sz="2400" b="1" dirty="0">
                <a:solidFill>
                  <a:srgbClr val="03617A"/>
                </a:solidFill>
              </a:rPr>
              <a:t>PIP </a:t>
            </a:r>
            <a:r>
              <a:rPr lang="zh-CN" altLang="en-US" sz="2400" b="1" dirty="0">
                <a:solidFill>
                  <a:srgbClr val="03617A"/>
                </a:solidFill>
              </a:rPr>
              <a:t>循环中具有 </a:t>
            </a:r>
            <a:r>
              <a:rPr lang="en-US" altLang="zh-CN" sz="2400" b="1" dirty="0">
                <a:solidFill>
                  <a:srgbClr val="03617A"/>
                </a:solidFill>
              </a:rPr>
              <a:t>6.3% </a:t>
            </a:r>
            <a:r>
              <a:rPr lang="zh-CN" altLang="en-US" sz="2400" b="1" dirty="0">
                <a:solidFill>
                  <a:srgbClr val="03617A"/>
                </a:solidFill>
              </a:rPr>
              <a:t>的</a:t>
            </a:r>
            <a:r>
              <a:rPr lang="zh-CN" altLang="en-US" sz="2400" b="1" dirty="0">
                <a:solidFill>
                  <a:srgbClr val="C00303"/>
                </a:solidFill>
              </a:rPr>
              <a:t>低开放孔隙率</a:t>
            </a:r>
            <a:endParaRPr lang="en-US" altLang="zh-CN" sz="2400" b="1" dirty="0">
              <a:solidFill>
                <a:srgbClr val="C00303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F590AD-E6CD-41DB-91D0-BBB73D9D108C}"/>
              </a:ext>
            </a:extLst>
          </p:cNvPr>
          <p:cNvSpPr txBox="1"/>
          <p:nvPr/>
        </p:nvSpPr>
        <p:spPr>
          <a:xfrm>
            <a:off x="6436311" y="4071297"/>
            <a:ext cx="5651557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力学性能（弯曲强度、弯曲模量和断裂韧性）、致密程度较以固态</a:t>
            </a:r>
            <a:r>
              <a:rPr lang="en-US" altLang="zh-CN" sz="2400" b="1" dirty="0">
                <a:solidFill>
                  <a:srgbClr val="03617A"/>
                </a:solidFill>
              </a:rPr>
              <a:t>PCS</a:t>
            </a:r>
            <a:r>
              <a:rPr lang="zh-CN" altLang="en-US" sz="2400" b="1" dirty="0">
                <a:solidFill>
                  <a:srgbClr val="03617A"/>
                </a:solidFill>
              </a:rPr>
              <a:t>为前驱体的复合材料得到极大的改进</a:t>
            </a:r>
            <a:endParaRPr lang="en-US" altLang="zh-CN" sz="2400" b="1" dirty="0">
              <a:solidFill>
                <a:srgbClr val="036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2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10514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碳纤维增强碳化硅材料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530D86F6-84F9-62DF-B6D4-DB1F49F2A8F5}"/>
              </a:ext>
            </a:extLst>
          </p:cNvPr>
          <p:cNvSpPr/>
          <p:nvPr/>
        </p:nvSpPr>
        <p:spPr>
          <a:xfrm>
            <a:off x="392209" y="171679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3B0597B-31E4-CA91-9128-03FFF8ED336D}"/>
              </a:ext>
            </a:extLst>
          </p:cNvPr>
          <p:cNvGrpSpPr/>
          <p:nvPr/>
        </p:nvGrpSpPr>
        <p:grpSpPr>
          <a:xfrm>
            <a:off x="340439" y="1754414"/>
            <a:ext cx="5908510" cy="4293912"/>
            <a:chOff x="678721" y="1689638"/>
            <a:chExt cx="6756840" cy="485436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6EC0F4F-03CE-3610-BD8A-78791C34D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217" y="1966663"/>
              <a:ext cx="2976516" cy="1981107"/>
            </a:xfrm>
            <a:prstGeom prst="rect">
              <a:avLst/>
            </a:prstGeom>
          </p:spPr>
        </p:pic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B9AE75C9-15A1-B90B-8061-39B777A98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453" y="1689638"/>
              <a:ext cx="2579007" cy="2493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732D973-D0A1-E4BD-979B-E552305ED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63590" y="4232686"/>
              <a:ext cx="2376850" cy="224273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3FC42FE-5C99-07F1-4E71-34BD86ED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61770" y="4237585"/>
              <a:ext cx="3473791" cy="230641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2D1E490-9314-D523-F868-760E19B2D2D0}"/>
                </a:ext>
              </a:extLst>
            </p:cNvPr>
            <p:cNvSpPr txBox="1"/>
            <p:nvPr/>
          </p:nvSpPr>
          <p:spPr>
            <a:xfrm>
              <a:off x="706145" y="183431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78E5186-9C3D-3A28-2811-028ABE148476}"/>
                </a:ext>
              </a:extLst>
            </p:cNvPr>
            <p:cNvSpPr txBox="1"/>
            <p:nvPr/>
          </p:nvSpPr>
          <p:spPr>
            <a:xfrm>
              <a:off x="4043805" y="196666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9FBD810-28E1-BDB7-AD82-8F8E62F580CE}"/>
                </a:ext>
              </a:extLst>
            </p:cNvPr>
            <p:cNvSpPr txBox="1"/>
            <p:nvPr/>
          </p:nvSpPr>
          <p:spPr>
            <a:xfrm>
              <a:off x="678721" y="386335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6EB8F28-E21C-4A57-7A0E-1B77FF3B2D9B}"/>
                </a:ext>
              </a:extLst>
            </p:cNvPr>
            <p:cNvSpPr txBox="1"/>
            <p:nvPr/>
          </p:nvSpPr>
          <p:spPr>
            <a:xfrm>
              <a:off x="4120417" y="39121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941DB813-B321-9B0C-5FE2-CCBC79AC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19549" y="2045055"/>
              <a:ext cx="349127" cy="290939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98B110FD-909D-46F7-6DBA-7D5C2ED3D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19004" y="4341265"/>
              <a:ext cx="228600" cy="19050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8420CA4-2787-6BAD-8ED6-4AC143450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81700" y="3333750"/>
              <a:ext cx="228600" cy="1905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5BFBE0DC-CDB1-E9DF-F7C4-E13FAF67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77359" y="4333998"/>
              <a:ext cx="228600" cy="190500"/>
            </a:xfrm>
            <a:prstGeom prst="rect">
              <a:avLst/>
            </a:prstGeom>
          </p:spPr>
        </p:pic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668E7D9D-D79C-45CA-F72F-C87FD45B7B5D}"/>
              </a:ext>
            </a:extLst>
          </p:cNvPr>
          <p:cNvSpPr txBox="1"/>
          <p:nvPr/>
        </p:nvSpPr>
        <p:spPr>
          <a:xfrm>
            <a:off x="6321511" y="1473319"/>
            <a:ext cx="5870489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多层（</a:t>
            </a:r>
            <a:r>
              <a:rPr lang="en-US" altLang="zh-CN" sz="2400" b="1" dirty="0">
                <a:solidFill>
                  <a:srgbClr val="03617A"/>
                </a:solidFill>
              </a:rPr>
              <a:t>ML</a:t>
            </a:r>
            <a:r>
              <a:rPr lang="zh-CN" altLang="en-US" sz="2400" b="1" dirty="0">
                <a:solidFill>
                  <a:srgbClr val="03617A"/>
                </a:solidFill>
              </a:rPr>
              <a:t>）</a:t>
            </a:r>
            <a:r>
              <a:rPr lang="en-US" altLang="zh-CN" sz="2400" b="1" dirty="0" err="1">
                <a:solidFill>
                  <a:srgbClr val="03617A"/>
                </a:solidFill>
              </a:rPr>
              <a:t>PyC</a:t>
            </a:r>
            <a:r>
              <a:rPr lang="en-US" altLang="zh-CN" sz="2400" b="1" dirty="0">
                <a:solidFill>
                  <a:srgbClr val="03617A"/>
                </a:solidFill>
              </a:rPr>
              <a:t> </a:t>
            </a:r>
            <a:r>
              <a:rPr lang="zh-CN" altLang="en-US" sz="2400" b="1" dirty="0">
                <a:solidFill>
                  <a:srgbClr val="03617A"/>
                </a:solidFill>
              </a:rPr>
              <a:t>界面</a:t>
            </a:r>
            <a:r>
              <a:rPr lang="en-US" altLang="zh-CN" sz="2400" b="1" dirty="0">
                <a:solidFill>
                  <a:srgbClr val="03617A"/>
                </a:solidFill>
              </a:rPr>
              <a:t>C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f</a:t>
            </a:r>
            <a:r>
              <a:rPr lang="en-US" altLang="zh-CN" sz="2400" b="1" dirty="0">
                <a:solidFill>
                  <a:srgbClr val="03617A"/>
                </a:solidFill>
              </a:rPr>
              <a:t>/</a:t>
            </a:r>
            <a:r>
              <a:rPr lang="en-US" altLang="zh-CN" sz="2400" b="1" dirty="0" err="1">
                <a:solidFill>
                  <a:srgbClr val="03617A"/>
                </a:solidFill>
              </a:rPr>
              <a:t>SiC</a:t>
            </a:r>
            <a:r>
              <a:rPr lang="zh-CN" altLang="en-US" sz="2400" b="1" dirty="0">
                <a:solidFill>
                  <a:srgbClr val="03617A"/>
                </a:solidFill>
              </a:rPr>
              <a:t>复合材料采用</a:t>
            </a:r>
            <a:r>
              <a:rPr lang="zh-CN" altLang="en-US" sz="2400" b="1" dirty="0">
                <a:solidFill>
                  <a:srgbClr val="C00303"/>
                </a:solidFill>
              </a:rPr>
              <a:t>等温化学蒸汽渗透法（</a:t>
            </a:r>
            <a:r>
              <a:rPr lang="en-US" altLang="zh-CN" sz="2400" b="1" dirty="0">
                <a:solidFill>
                  <a:srgbClr val="C00303"/>
                </a:solidFill>
              </a:rPr>
              <a:t> I-CVI</a:t>
            </a:r>
            <a:r>
              <a:rPr lang="zh-CN" altLang="en-US" sz="2400" b="1" dirty="0">
                <a:solidFill>
                  <a:srgbClr val="C00303"/>
                </a:solidFill>
              </a:rPr>
              <a:t>）</a:t>
            </a:r>
            <a:r>
              <a:rPr lang="zh-CN" altLang="en-US" sz="2400" b="1" dirty="0">
                <a:solidFill>
                  <a:srgbClr val="03617A"/>
                </a:solidFill>
              </a:rPr>
              <a:t>加工</a:t>
            </a:r>
            <a:endParaRPr lang="en-US" altLang="zh-CN" sz="2400" b="1" dirty="0">
              <a:solidFill>
                <a:srgbClr val="03617A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0F7E330-E528-4188-5019-ECC18741966B}"/>
              </a:ext>
            </a:extLst>
          </p:cNvPr>
          <p:cNvSpPr txBox="1"/>
          <p:nvPr/>
        </p:nvSpPr>
        <p:spPr>
          <a:xfrm>
            <a:off x="6294023" y="3124378"/>
            <a:ext cx="5779716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与单层界面（</a:t>
            </a:r>
            <a:r>
              <a:rPr lang="en-US" altLang="zh-CN" sz="2400" b="1" dirty="0">
                <a:solidFill>
                  <a:srgbClr val="03617A"/>
                </a:solidFill>
              </a:rPr>
              <a:t>SL</a:t>
            </a:r>
            <a:r>
              <a:rPr lang="zh-CN" altLang="en-US" sz="2400" b="1" dirty="0">
                <a:solidFill>
                  <a:srgbClr val="03617A"/>
                </a:solidFill>
              </a:rPr>
              <a:t>）相比，多层界面的复合材料样品具有更高的</a:t>
            </a:r>
            <a:r>
              <a:rPr lang="zh-CN" altLang="en-US" sz="2400" b="1" dirty="0">
                <a:solidFill>
                  <a:srgbClr val="C00303"/>
                </a:solidFill>
              </a:rPr>
              <a:t>强度</a:t>
            </a:r>
            <a:r>
              <a:rPr lang="zh-CN" altLang="en-US" sz="2400" b="1" dirty="0">
                <a:solidFill>
                  <a:srgbClr val="03617A"/>
                </a:solidFill>
              </a:rPr>
              <a:t>和</a:t>
            </a:r>
            <a:r>
              <a:rPr lang="zh-CN" altLang="en-US" sz="2400" b="1" dirty="0">
                <a:solidFill>
                  <a:srgbClr val="C00303"/>
                </a:solidFill>
              </a:rPr>
              <a:t>韧性</a:t>
            </a:r>
            <a:endParaRPr lang="en-US" altLang="zh-CN" sz="2400" b="1" dirty="0">
              <a:solidFill>
                <a:srgbClr val="C00303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6F7C5D-D0BC-8857-EF7A-77917A20CAAD}"/>
              </a:ext>
            </a:extLst>
          </p:cNvPr>
          <p:cNvSpPr txBox="1"/>
          <p:nvPr/>
        </p:nvSpPr>
        <p:spPr>
          <a:xfrm>
            <a:off x="6096000" y="4700743"/>
            <a:ext cx="5651557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03617A"/>
                </a:solidFill>
              </a:rPr>
              <a:t>ML</a:t>
            </a:r>
            <a:r>
              <a:rPr lang="zh-CN" altLang="en-US" sz="2400" b="1" dirty="0">
                <a:solidFill>
                  <a:srgbClr val="03617A"/>
                </a:solidFill>
              </a:rPr>
              <a:t>裂纹路径更曲折，易吸收能量</a:t>
            </a:r>
            <a:endParaRPr lang="en-US" altLang="zh-CN" sz="2400" b="1" dirty="0">
              <a:solidFill>
                <a:srgbClr val="036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2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4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10514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碳纤维增强碳化硅材料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530D86F6-84F9-62DF-B6D4-DB1F49F2A8F5}"/>
              </a:ext>
            </a:extLst>
          </p:cNvPr>
          <p:cNvSpPr/>
          <p:nvPr/>
        </p:nvSpPr>
        <p:spPr>
          <a:xfrm>
            <a:off x="392209" y="171679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98AC904-DAC2-C739-E2AA-E840BA6ADED7}"/>
              </a:ext>
            </a:extLst>
          </p:cNvPr>
          <p:cNvGrpSpPr/>
          <p:nvPr/>
        </p:nvGrpSpPr>
        <p:grpSpPr>
          <a:xfrm>
            <a:off x="475243" y="1644870"/>
            <a:ext cx="6156376" cy="4403452"/>
            <a:chOff x="475242" y="1644869"/>
            <a:chExt cx="7299411" cy="477607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7C6F20D-F9CE-E66F-8B7F-28374E8DB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7448" y="1757172"/>
              <a:ext cx="2931147" cy="196595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50EBD0C-AC06-4027-8D96-451715F0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9827" y="1644869"/>
              <a:ext cx="3324826" cy="248955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C6A2C71-EEF1-FF7A-CCCD-486716503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385" y="4134421"/>
              <a:ext cx="3150210" cy="228652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317D73B-BF7A-9812-B6D2-C63756618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19990" y="4166302"/>
              <a:ext cx="2952020" cy="216834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5B56E2C-4C03-823D-5985-3330D2F0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19990" y="4028189"/>
              <a:ext cx="285750" cy="276225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AD8364E-A591-103A-89C5-0BF526A8A9EB}"/>
                </a:ext>
              </a:extLst>
            </p:cNvPr>
            <p:cNvSpPr txBox="1"/>
            <p:nvPr/>
          </p:nvSpPr>
          <p:spPr>
            <a:xfrm>
              <a:off x="497150" y="175717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4BACB4-99D3-2089-8374-05B82A284811}"/>
                </a:ext>
              </a:extLst>
            </p:cNvPr>
            <p:cNvSpPr txBox="1"/>
            <p:nvPr/>
          </p:nvSpPr>
          <p:spPr>
            <a:xfrm>
              <a:off x="4147987" y="177187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EA759D3-1642-98DA-6BA0-330E6BCF3FF7}"/>
                </a:ext>
              </a:extLst>
            </p:cNvPr>
            <p:cNvSpPr txBox="1"/>
            <p:nvPr/>
          </p:nvSpPr>
          <p:spPr>
            <a:xfrm>
              <a:off x="475242" y="394975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1140BEF-4A14-B234-AB48-D8A1508ED9F9}"/>
                </a:ext>
              </a:extLst>
            </p:cNvPr>
            <p:cNvSpPr txBox="1"/>
            <p:nvPr/>
          </p:nvSpPr>
          <p:spPr>
            <a:xfrm>
              <a:off x="4167223" y="402818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DD9EE0F-B3B5-E08B-416C-95D494C56674}"/>
              </a:ext>
            </a:extLst>
          </p:cNvPr>
          <p:cNvSpPr txBox="1"/>
          <p:nvPr/>
        </p:nvSpPr>
        <p:spPr>
          <a:xfrm>
            <a:off x="6961587" y="1094501"/>
            <a:ext cx="5095204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通过</a:t>
            </a:r>
            <a:r>
              <a:rPr lang="zh-CN" altLang="en-US" sz="2400" b="1" dirty="0">
                <a:solidFill>
                  <a:srgbClr val="C00000"/>
                </a:solidFill>
              </a:rPr>
              <a:t>化学气相沉积</a:t>
            </a:r>
            <a:r>
              <a:rPr lang="zh-CN" altLang="en-US" sz="2400" b="1" dirty="0">
                <a:solidFill>
                  <a:srgbClr val="03617A"/>
                </a:solidFill>
              </a:rPr>
              <a:t>（ </a:t>
            </a:r>
            <a:r>
              <a:rPr lang="en-US" altLang="zh-CN" sz="2400" b="1" dirty="0">
                <a:solidFill>
                  <a:srgbClr val="03617A"/>
                </a:solidFill>
              </a:rPr>
              <a:t>CVD</a:t>
            </a:r>
            <a:r>
              <a:rPr lang="zh-CN" altLang="en-US" sz="2400" b="1" dirty="0">
                <a:solidFill>
                  <a:srgbClr val="03617A"/>
                </a:solidFill>
              </a:rPr>
              <a:t>）、</a:t>
            </a:r>
            <a:r>
              <a:rPr lang="zh-CN" altLang="en-US" sz="2400" b="1" dirty="0">
                <a:solidFill>
                  <a:srgbClr val="C00000"/>
                </a:solidFill>
              </a:rPr>
              <a:t>浆料渗透 </a:t>
            </a:r>
            <a:r>
              <a:rPr lang="zh-CN" altLang="en-US" sz="2400" b="1" dirty="0">
                <a:solidFill>
                  <a:srgbClr val="03617A"/>
                </a:solidFill>
              </a:rPr>
              <a:t>（</a:t>
            </a:r>
            <a:r>
              <a:rPr lang="en-US" altLang="zh-CN" sz="2400" b="1" dirty="0">
                <a:solidFill>
                  <a:srgbClr val="03617A"/>
                </a:solidFill>
              </a:rPr>
              <a:t>SI</a:t>
            </a:r>
            <a:r>
              <a:rPr lang="zh-CN" altLang="en-US" sz="2400" b="1" dirty="0">
                <a:solidFill>
                  <a:srgbClr val="03617A"/>
                </a:solidFill>
              </a:rPr>
              <a:t>）</a:t>
            </a:r>
            <a:r>
              <a:rPr lang="en-US" altLang="zh-CN" sz="2400" b="1" dirty="0">
                <a:solidFill>
                  <a:srgbClr val="03617A"/>
                </a:solidFill>
              </a:rPr>
              <a:t> </a:t>
            </a:r>
            <a:r>
              <a:rPr lang="zh-CN" altLang="en-US" sz="2400" b="1" dirty="0">
                <a:solidFill>
                  <a:srgbClr val="03617A"/>
                </a:solidFill>
              </a:rPr>
              <a:t>和 </a:t>
            </a:r>
            <a:r>
              <a:rPr lang="zh-CN" altLang="en-US" sz="2400" b="1" dirty="0">
                <a:solidFill>
                  <a:srgbClr val="C00000"/>
                </a:solidFill>
              </a:rPr>
              <a:t>先驱体浸渍</a:t>
            </a:r>
            <a:r>
              <a:rPr lang="zh-CN" altLang="en-US" sz="2400" b="1" dirty="0">
                <a:solidFill>
                  <a:srgbClr val="03617A"/>
                </a:solidFill>
              </a:rPr>
              <a:t>（</a:t>
            </a:r>
            <a:r>
              <a:rPr lang="en-US" altLang="zh-CN" sz="2400" b="1" dirty="0">
                <a:solidFill>
                  <a:srgbClr val="03617A"/>
                </a:solidFill>
              </a:rPr>
              <a:t>PIP</a:t>
            </a:r>
            <a:r>
              <a:rPr lang="zh-CN" altLang="en-US" sz="2400" b="1" dirty="0">
                <a:solidFill>
                  <a:srgbClr val="03617A"/>
                </a:solidFill>
              </a:rPr>
              <a:t>）</a:t>
            </a:r>
            <a:r>
              <a:rPr lang="en-US" altLang="zh-CN" sz="2400" b="1" dirty="0">
                <a:solidFill>
                  <a:srgbClr val="03617A"/>
                </a:solidFill>
              </a:rPr>
              <a:t> </a:t>
            </a:r>
            <a:r>
              <a:rPr lang="zh-CN" altLang="en-US" sz="2400" b="1" dirty="0">
                <a:solidFill>
                  <a:srgbClr val="03617A"/>
                </a:solidFill>
              </a:rPr>
              <a:t>的组合工艺制备</a:t>
            </a:r>
            <a:r>
              <a:rPr lang="en-US" altLang="zh-CN" sz="2400" b="1" dirty="0">
                <a:solidFill>
                  <a:srgbClr val="03617A"/>
                </a:solidFill>
              </a:rPr>
              <a:t>C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f</a:t>
            </a:r>
            <a:r>
              <a:rPr lang="en-US" altLang="zh-CN" sz="2400" b="1" dirty="0">
                <a:solidFill>
                  <a:srgbClr val="03617A"/>
                </a:solidFill>
              </a:rPr>
              <a:t>/</a:t>
            </a:r>
            <a:r>
              <a:rPr lang="en-US" altLang="zh-CN" sz="2400" b="1" dirty="0" err="1">
                <a:solidFill>
                  <a:srgbClr val="03617A"/>
                </a:solidFill>
              </a:rPr>
              <a:t>SiC</a:t>
            </a:r>
            <a:r>
              <a:rPr lang="zh-CN" altLang="en-US" sz="2400" b="1" dirty="0">
                <a:solidFill>
                  <a:srgbClr val="03617A"/>
                </a:solidFill>
              </a:rPr>
              <a:t>复合材料</a:t>
            </a:r>
            <a:endParaRPr lang="en-US" altLang="zh-CN" sz="2400" b="1" dirty="0">
              <a:solidFill>
                <a:srgbClr val="03617A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1EE6098-000E-3A02-F8F3-8CEF484C2C66}"/>
              </a:ext>
            </a:extLst>
          </p:cNvPr>
          <p:cNvSpPr txBox="1"/>
          <p:nvPr/>
        </p:nvSpPr>
        <p:spPr>
          <a:xfrm>
            <a:off x="6886193" y="2858773"/>
            <a:ext cx="5359253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组合工艺实现了</a:t>
            </a:r>
            <a:r>
              <a:rPr lang="zh-CN" altLang="en-US" sz="2400" b="1" dirty="0">
                <a:solidFill>
                  <a:srgbClr val="C00000"/>
                </a:solidFill>
              </a:rPr>
              <a:t>致密化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3617A"/>
                </a:solidFill>
              </a:rPr>
              <a:t>1900°C</a:t>
            </a:r>
            <a:r>
              <a:rPr lang="zh-CN" altLang="en-US" sz="2400" b="1" dirty="0">
                <a:solidFill>
                  <a:srgbClr val="03617A"/>
                </a:solidFill>
              </a:rPr>
              <a:t>热处理下的复合材料</a:t>
            </a:r>
            <a:r>
              <a:rPr lang="zh-CN" altLang="en-US" sz="2400" b="1" dirty="0">
                <a:solidFill>
                  <a:srgbClr val="C00000"/>
                </a:solidFill>
              </a:rPr>
              <a:t>弯曲强度</a:t>
            </a:r>
            <a:r>
              <a:rPr lang="zh-CN" altLang="en-US" sz="2400" b="1" dirty="0">
                <a:solidFill>
                  <a:srgbClr val="03617A"/>
                </a:solidFill>
              </a:rPr>
              <a:t>强于</a:t>
            </a:r>
            <a:r>
              <a:rPr lang="en-US" altLang="zh-CN" sz="2400" b="1" dirty="0">
                <a:solidFill>
                  <a:srgbClr val="03617A"/>
                </a:solidFill>
              </a:rPr>
              <a:t>1600°C</a:t>
            </a:r>
            <a:r>
              <a:rPr lang="zh-CN" altLang="en-US" sz="2400" b="1" dirty="0">
                <a:solidFill>
                  <a:srgbClr val="03617A"/>
                </a:solidFill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</a:rPr>
              <a:t>断裂韧性</a:t>
            </a:r>
            <a:r>
              <a:rPr lang="zh-CN" altLang="en-US" sz="2400" b="1" dirty="0">
                <a:solidFill>
                  <a:srgbClr val="03617A"/>
                </a:solidFill>
              </a:rPr>
              <a:t>弱于</a:t>
            </a:r>
            <a:r>
              <a:rPr lang="en-US" altLang="zh-CN" sz="2400" b="1" dirty="0">
                <a:solidFill>
                  <a:srgbClr val="03617A"/>
                </a:solidFill>
              </a:rPr>
              <a:t>1600°C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6356A4-26B4-9E2E-AA69-10C1DC1BD4C5}"/>
              </a:ext>
            </a:extLst>
          </p:cNvPr>
          <p:cNvSpPr txBox="1"/>
          <p:nvPr/>
        </p:nvSpPr>
        <p:spPr>
          <a:xfrm>
            <a:off x="6698714" y="4712600"/>
            <a:ext cx="5157926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弯曲强度</a:t>
            </a:r>
            <a:r>
              <a:rPr lang="zh-CN" altLang="en-US" sz="2400" b="1" dirty="0">
                <a:solidFill>
                  <a:srgbClr val="03617A"/>
                </a:solidFill>
              </a:rPr>
              <a:t>的增加归因于 </a:t>
            </a:r>
            <a:r>
              <a:rPr lang="en-US" altLang="zh-CN" sz="2400" b="1" dirty="0" err="1">
                <a:solidFill>
                  <a:srgbClr val="03617A"/>
                </a:solidFill>
              </a:rPr>
              <a:t>SiC</a:t>
            </a:r>
            <a:r>
              <a:rPr lang="en-US" altLang="zh-CN" sz="2400" b="1" dirty="0">
                <a:solidFill>
                  <a:srgbClr val="03617A"/>
                </a:solidFill>
              </a:rPr>
              <a:t> </a:t>
            </a:r>
            <a:r>
              <a:rPr lang="zh-CN" altLang="en-US" sz="2400" b="1" dirty="0">
                <a:solidFill>
                  <a:srgbClr val="03617A"/>
                </a:solidFill>
              </a:rPr>
              <a:t>基体在 </a:t>
            </a:r>
            <a:r>
              <a:rPr lang="en-US" altLang="zh-CN" sz="2400" b="1" dirty="0">
                <a:solidFill>
                  <a:srgbClr val="03617A"/>
                </a:solidFill>
              </a:rPr>
              <a:t>1900 °C </a:t>
            </a:r>
            <a:r>
              <a:rPr lang="zh-CN" altLang="en-US" sz="2400" b="1" dirty="0">
                <a:solidFill>
                  <a:srgbClr val="03617A"/>
                </a:solidFill>
              </a:rPr>
              <a:t>时的</a:t>
            </a:r>
            <a:r>
              <a:rPr lang="zh-CN" altLang="en-US" sz="2400" b="1" dirty="0">
                <a:solidFill>
                  <a:srgbClr val="C00000"/>
                </a:solidFill>
              </a:rPr>
              <a:t>烧结</a:t>
            </a:r>
            <a:r>
              <a:rPr lang="zh-CN" altLang="en-US" sz="2400" b="1" dirty="0">
                <a:solidFill>
                  <a:srgbClr val="03617A"/>
                </a:solidFill>
              </a:rPr>
              <a:t>，</a:t>
            </a:r>
            <a:r>
              <a:rPr lang="en-US" altLang="zh-CN" sz="2400" b="1" dirty="0" err="1">
                <a:solidFill>
                  <a:srgbClr val="03617A"/>
                </a:solidFill>
              </a:rPr>
              <a:t>SiC</a:t>
            </a:r>
            <a:r>
              <a:rPr lang="en-US" altLang="zh-CN" sz="2400" b="1" dirty="0">
                <a:solidFill>
                  <a:srgbClr val="03617A"/>
                </a:solidFill>
              </a:rPr>
              <a:t> </a:t>
            </a:r>
            <a:r>
              <a:rPr lang="zh-CN" altLang="en-US" sz="2400" b="1" dirty="0">
                <a:solidFill>
                  <a:srgbClr val="03617A"/>
                </a:solidFill>
              </a:rPr>
              <a:t>基体</a:t>
            </a:r>
            <a:r>
              <a:rPr lang="en-US" altLang="zh-CN" sz="2400" b="1" dirty="0">
                <a:solidFill>
                  <a:srgbClr val="03617A"/>
                </a:solidFill>
              </a:rPr>
              <a:t>/</a:t>
            </a:r>
            <a:r>
              <a:rPr lang="zh-CN" altLang="en-US" sz="2400" b="1" dirty="0">
                <a:solidFill>
                  <a:srgbClr val="03617A"/>
                </a:solidFill>
              </a:rPr>
              <a:t>纤维束的弱界面的迁移导致</a:t>
            </a:r>
            <a:r>
              <a:rPr lang="zh-CN" altLang="en-US" sz="2400" b="1" dirty="0">
                <a:solidFill>
                  <a:srgbClr val="C00000"/>
                </a:solidFill>
              </a:rPr>
              <a:t>断裂韧性</a:t>
            </a:r>
            <a:r>
              <a:rPr lang="zh-CN" altLang="en-US" sz="2400" b="1" dirty="0">
                <a:solidFill>
                  <a:srgbClr val="03617A"/>
                </a:solidFill>
              </a:rPr>
              <a:t>降低</a:t>
            </a:r>
            <a:endParaRPr lang="en-US" altLang="zh-CN" sz="2400" b="1" dirty="0">
              <a:solidFill>
                <a:srgbClr val="036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530D86F6-84F9-62DF-B6D4-DB1F49F2A8F5}"/>
              </a:ext>
            </a:extLst>
          </p:cNvPr>
          <p:cNvSpPr/>
          <p:nvPr/>
        </p:nvSpPr>
        <p:spPr>
          <a:xfrm>
            <a:off x="392209" y="171679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45BA12-8A14-BD69-355C-0E57CB51C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9797" y="1981544"/>
            <a:ext cx="5714437" cy="49934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44A440E-1364-8EE5-1A0C-F4CAE2DB77F0}"/>
              </a:ext>
            </a:extLst>
          </p:cNvPr>
          <p:cNvSpPr txBox="1"/>
          <p:nvPr/>
        </p:nvSpPr>
        <p:spPr>
          <a:xfrm>
            <a:off x="1328803" y="1791678"/>
            <a:ext cx="9316423" cy="3710568"/>
          </a:xfrm>
          <a:prstGeom prst="rect">
            <a:avLst/>
          </a:prstGeom>
          <a:noFill/>
          <a:ln w="28575">
            <a:solidFill>
              <a:srgbClr val="03617A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3617A"/>
                </a:solidFill>
              </a:rPr>
              <a:t>由于当前</a:t>
            </a:r>
            <a:r>
              <a:rPr lang="en-US" altLang="zh-CN" sz="3200" b="1" dirty="0">
                <a:solidFill>
                  <a:srgbClr val="03617A"/>
                </a:solidFill>
              </a:rPr>
              <a:t>C</a:t>
            </a:r>
            <a:r>
              <a:rPr lang="en-US" altLang="zh-CN" sz="3200" b="1" baseline="-25000" dirty="0">
                <a:solidFill>
                  <a:srgbClr val="03617A"/>
                </a:solidFill>
              </a:rPr>
              <a:t>f</a:t>
            </a:r>
            <a:r>
              <a:rPr lang="en-US" altLang="zh-CN" sz="3200" b="1" dirty="0">
                <a:solidFill>
                  <a:srgbClr val="03617A"/>
                </a:solidFill>
              </a:rPr>
              <a:t>/</a:t>
            </a:r>
            <a:r>
              <a:rPr lang="en-US" altLang="zh-CN" sz="3200" b="1" dirty="0" err="1">
                <a:solidFill>
                  <a:srgbClr val="03617A"/>
                </a:solidFill>
              </a:rPr>
              <a:t>SiC</a:t>
            </a:r>
            <a:r>
              <a:rPr lang="zh-CN" altLang="en-US" sz="3200" b="1" dirty="0">
                <a:solidFill>
                  <a:srgbClr val="03617A"/>
                </a:solidFill>
              </a:rPr>
              <a:t>复合材料的</a:t>
            </a:r>
            <a:r>
              <a:rPr lang="zh-CN" altLang="en-US" sz="3200" b="1" dirty="0">
                <a:solidFill>
                  <a:srgbClr val="C00000"/>
                </a:solidFill>
              </a:rPr>
              <a:t>耐高温吸波</a:t>
            </a:r>
            <a:r>
              <a:rPr lang="en-US" altLang="zh-CN" sz="3200" b="1" dirty="0">
                <a:solidFill>
                  <a:srgbClr val="C00000"/>
                </a:solidFill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</a:rPr>
              <a:t>承载一体化</a:t>
            </a:r>
            <a:r>
              <a:rPr lang="zh-CN" altLang="en-US" sz="3200" b="1" dirty="0">
                <a:solidFill>
                  <a:srgbClr val="03617A"/>
                </a:solidFill>
              </a:rPr>
              <a:t>特性尚未实现</a:t>
            </a:r>
            <a:endParaRPr lang="en-US" altLang="zh-CN" sz="3200" b="1" dirty="0">
              <a:solidFill>
                <a:srgbClr val="03617A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3617A"/>
                </a:solidFill>
              </a:rPr>
              <a:t>本研究将</a:t>
            </a:r>
            <a:r>
              <a:rPr lang="zh-CN" altLang="en-US" sz="3200" b="1" dirty="0">
                <a:solidFill>
                  <a:srgbClr val="C00000"/>
                </a:solidFill>
              </a:rPr>
              <a:t>制备</a:t>
            </a:r>
            <a:r>
              <a:rPr lang="en-US" altLang="zh-CN" sz="3200" b="1" dirty="0">
                <a:solidFill>
                  <a:srgbClr val="03617A"/>
                </a:solidFill>
              </a:rPr>
              <a:t>C</a:t>
            </a:r>
            <a:r>
              <a:rPr lang="en-US" altLang="zh-CN" sz="3200" b="1" baseline="-25000" dirty="0">
                <a:solidFill>
                  <a:srgbClr val="03617A"/>
                </a:solidFill>
              </a:rPr>
              <a:t>f</a:t>
            </a:r>
            <a:r>
              <a:rPr lang="en-US" altLang="zh-CN" sz="3200" b="1" dirty="0">
                <a:solidFill>
                  <a:srgbClr val="03617A"/>
                </a:solidFill>
              </a:rPr>
              <a:t>/</a:t>
            </a:r>
            <a:r>
              <a:rPr lang="en-US" altLang="zh-CN" sz="3200" b="1" dirty="0" err="1">
                <a:solidFill>
                  <a:srgbClr val="03617A"/>
                </a:solidFill>
              </a:rPr>
              <a:t>SiC</a:t>
            </a:r>
            <a:r>
              <a:rPr lang="zh-CN" altLang="en-US" sz="3200" b="1" dirty="0">
                <a:solidFill>
                  <a:srgbClr val="03617A"/>
                </a:solidFill>
              </a:rPr>
              <a:t>复合材料，并对其</a:t>
            </a:r>
            <a:r>
              <a:rPr lang="zh-CN" altLang="en-US" sz="3200" b="1" dirty="0">
                <a:solidFill>
                  <a:srgbClr val="C00000"/>
                </a:solidFill>
              </a:rPr>
              <a:t>吸波、力学、高温抗氧化、电性能</a:t>
            </a:r>
            <a:r>
              <a:rPr lang="zh-CN" altLang="en-US" sz="3200" b="1" dirty="0">
                <a:solidFill>
                  <a:srgbClr val="03617A"/>
                </a:solidFill>
              </a:rPr>
              <a:t>进行测试，并从</a:t>
            </a:r>
            <a:r>
              <a:rPr lang="zh-CN" altLang="en-US" sz="3200" b="1" dirty="0">
                <a:solidFill>
                  <a:srgbClr val="C00000"/>
                </a:solidFill>
              </a:rPr>
              <a:t>微观组织结构</a:t>
            </a:r>
            <a:r>
              <a:rPr lang="zh-CN" altLang="en-US" sz="3200" b="1" dirty="0">
                <a:solidFill>
                  <a:srgbClr val="03617A"/>
                </a:solidFill>
              </a:rPr>
              <a:t>入手，实现对性能的进一步优化</a:t>
            </a:r>
          </a:p>
        </p:txBody>
      </p:sp>
    </p:spTree>
    <p:extLst>
      <p:ext uri="{BB962C8B-B14F-4D97-AF65-F5344CB8AC3E}">
        <p14:creationId xmlns:p14="http://schemas.microsoft.com/office/powerpoint/2010/main" val="336920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156484-2419-4ADF-8BEA-08B091A1BF3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DB8C6C-8E4C-48F9-8B45-FB50F4DED0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0"/>
          <a:stretch/>
        </p:blipFill>
        <p:spPr>
          <a:xfrm>
            <a:off x="0" y="0"/>
            <a:ext cx="5195506" cy="6872990"/>
          </a:xfrm>
          <a:custGeom>
            <a:avLst/>
            <a:gdLst>
              <a:gd name="connsiteX0" fmla="*/ 0 w 5204840"/>
              <a:gd name="connsiteY0" fmla="*/ 0 h 6858000"/>
              <a:gd name="connsiteX1" fmla="*/ 5204840 w 5204840"/>
              <a:gd name="connsiteY1" fmla="*/ 0 h 6858000"/>
              <a:gd name="connsiteX2" fmla="*/ 5204840 w 5204840"/>
              <a:gd name="connsiteY2" fmla="*/ 6858000 h 6858000"/>
              <a:gd name="connsiteX3" fmla="*/ 0 w 52048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4840" h="6858000">
                <a:moveTo>
                  <a:pt x="0" y="0"/>
                </a:moveTo>
                <a:lnTo>
                  <a:pt x="5204840" y="0"/>
                </a:lnTo>
                <a:lnTo>
                  <a:pt x="52048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PA-矩形 8">
            <a:extLst>
              <a:ext uri="{FF2B5EF4-FFF2-40B4-BE49-F238E27FC236}">
                <a16:creationId xmlns:a16="http://schemas.microsoft.com/office/drawing/2014/main" id="{3B559F4B-064C-4A18-9C2B-6117D68B596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3F69C2-C2A0-71A2-99D8-8534797BAAC3}"/>
              </a:ext>
            </a:extLst>
          </p:cNvPr>
          <p:cNvGrpSpPr/>
          <p:nvPr/>
        </p:nvGrpSpPr>
        <p:grpSpPr>
          <a:xfrm>
            <a:off x="6503258" y="2617813"/>
            <a:ext cx="3723756" cy="830997"/>
            <a:chOff x="6503258" y="2617813"/>
            <a:chExt cx="3723756" cy="830997"/>
          </a:xfrm>
        </p:grpSpPr>
        <p:grpSp>
          <p:nvGrpSpPr>
            <p:cNvPr id="8" name="PA-组合 19">
              <a:extLst>
                <a:ext uri="{FF2B5EF4-FFF2-40B4-BE49-F238E27FC236}">
                  <a16:creationId xmlns:a16="http://schemas.microsoft.com/office/drawing/2014/main" id="{9C49C7D4-E6E3-4587-8759-E13C96F5FEFF}"/>
                </a:ext>
              </a:extLst>
            </p:cNvPr>
            <p:cNvGrpSpPr/>
            <p:nvPr>
              <p:custDataLst>
                <p:tags r:id="rId37"/>
              </p:custDataLst>
            </p:nvPr>
          </p:nvGrpSpPr>
          <p:grpSpPr>
            <a:xfrm>
              <a:off x="6503258" y="2617813"/>
              <a:ext cx="672405" cy="830997"/>
              <a:chOff x="7138670" y="2490624"/>
              <a:chExt cx="672405" cy="830997"/>
            </a:xfrm>
          </p:grpSpPr>
          <p:sp>
            <p:nvSpPr>
              <p:cNvPr id="9" name="PA-任意多边形 10">
                <a:extLst>
                  <a:ext uri="{FF2B5EF4-FFF2-40B4-BE49-F238E27FC236}">
                    <a16:creationId xmlns:a16="http://schemas.microsoft.com/office/drawing/2014/main" id="{A2CDCF23-BB26-4B50-BEB5-0D6D318E71C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138670" y="2967858"/>
                <a:ext cx="360050" cy="202528"/>
              </a:xfrm>
              <a:custGeom>
                <a:avLst/>
                <a:gdLst>
                  <a:gd name="connsiteX0" fmla="*/ 0 w 12192000"/>
                  <a:gd name="connsiteY0" fmla="*/ 0 h 6858000"/>
                  <a:gd name="connsiteX1" fmla="*/ 12192000 w 12192000"/>
                  <a:gd name="connsiteY1" fmla="*/ 0 h 6858000"/>
                  <a:gd name="connsiteX2" fmla="*/ 12192000 w 12192000"/>
                  <a:gd name="connsiteY2" fmla="*/ 1 h 6858000"/>
                  <a:gd name="connsiteX3" fmla="*/ 8438627 w 12192000"/>
                  <a:gd name="connsiteY3" fmla="*/ 1 h 6858000"/>
                  <a:gd name="connsiteX4" fmla="*/ 12192000 w 12192000"/>
                  <a:gd name="connsiteY4" fmla="*/ 5623285 h 6858000"/>
                  <a:gd name="connsiteX5" fmla="*/ 12192000 w 12192000"/>
                  <a:gd name="connsiteY5" fmla="*/ 6858000 h 6858000"/>
                  <a:gd name="connsiteX6" fmla="*/ 0 w 12192000"/>
                  <a:gd name="connsiteY6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"/>
                    </a:lnTo>
                    <a:lnTo>
                      <a:pt x="8438627" y="1"/>
                    </a:lnTo>
                    <a:lnTo>
                      <a:pt x="12192000" y="5623285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rgbClr val="03617A"/>
                  </a:gs>
                  <a:gs pos="72000">
                    <a:srgbClr val="03617A">
                      <a:alpha val="40000"/>
                    </a:srgbClr>
                  </a:gs>
                  <a:gs pos="100000">
                    <a:srgbClr val="03617A">
                      <a:alpha val="0"/>
                    </a:srgbClr>
                  </a:gs>
                </a:gsLst>
                <a:lin ang="8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" name="PA-文本框 14">
                <a:extLst>
                  <a:ext uri="{FF2B5EF4-FFF2-40B4-BE49-F238E27FC236}">
                    <a16:creationId xmlns:a16="http://schemas.microsoft.com/office/drawing/2014/main" id="{D3026AEC-4149-4026-8D7E-4D3E4861D529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7186365" y="2490624"/>
                <a:ext cx="6247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4800" b="1" i="1" kern="0" dirty="0">
                    <a:solidFill>
                      <a:srgbClr val="03617A"/>
                    </a:solidFill>
                    <a:latin typeface="Arial" panose="020F0502020204030204"/>
                    <a:ea typeface="微软雅黑"/>
                    <a:cs typeface="+mn-ea"/>
                    <a:sym typeface="+mn-lt"/>
                  </a:rPr>
                  <a:t>2</a:t>
                </a:r>
                <a:endParaRPr lang="zh-CN" altLang="en-US" sz="4800" b="1" i="1" kern="0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7" name="PA-文本框 22">
              <a:extLst>
                <a:ext uri="{FF2B5EF4-FFF2-40B4-BE49-F238E27FC236}">
                  <a16:creationId xmlns:a16="http://schemas.microsoft.com/office/drawing/2014/main" id="{D307F8ED-3A34-48D5-8947-84AAD98A7C89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7173124" y="2802478"/>
              <a:ext cx="3053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68394">
                      <a:lumMod val="75000"/>
                    </a:srgbClr>
                  </a:solidFill>
                  <a:latin typeface="Arial" panose="020F0502020204030204"/>
                  <a:ea typeface="微软雅黑"/>
                  <a:cs typeface="+mn-ea"/>
                  <a:sym typeface="+mn-lt"/>
                </a:rPr>
                <a:t>国内外研究现状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E8D772C-6FD9-F95B-918D-BB7865A9A9B3}"/>
              </a:ext>
            </a:extLst>
          </p:cNvPr>
          <p:cNvGrpSpPr/>
          <p:nvPr/>
        </p:nvGrpSpPr>
        <p:grpSpPr>
          <a:xfrm>
            <a:off x="6503258" y="3637087"/>
            <a:ext cx="4280988" cy="830997"/>
            <a:chOff x="6503258" y="3637087"/>
            <a:chExt cx="4280988" cy="830997"/>
          </a:xfrm>
        </p:grpSpPr>
        <p:sp>
          <p:nvSpPr>
            <p:cNvPr id="11" name="PA-任意多边形 11">
              <a:extLst>
                <a:ext uri="{FF2B5EF4-FFF2-40B4-BE49-F238E27FC236}">
                  <a16:creationId xmlns:a16="http://schemas.microsoft.com/office/drawing/2014/main" id="{2881D123-AECD-4C99-970E-77B9A769C2D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503258" y="4131791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PA-文本框 15">
              <a:extLst>
                <a:ext uri="{FF2B5EF4-FFF2-40B4-BE49-F238E27FC236}">
                  <a16:creationId xmlns:a16="http://schemas.microsoft.com/office/drawing/2014/main" id="{9535859E-3F33-40C7-934C-F5CA6A1E52F2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6550953" y="3637087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i="1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  <a:sym typeface="+mn-lt"/>
                </a:rPr>
                <a:t>3</a:t>
              </a:r>
              <a:endParaRPr lang="zh-CN" altLang="en-US" sz="4800" b="1" i="1" dirty="0">
                <a:solidFill>
                  <a:srgbClr val="03617A"/>
                </a:solidFill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" name="PA-文本框 23">
              <a:extLst>
                <a:ext uri="{FF2B5EF4-FFF2-40B4-BE49-F238E27FC236}">
                  <a16:creationId xmlns:a16="http://schemas.microsoft.com/office/drawing/2014/main" id="{66EDAFBE-16B1-4592-B5E1-2F75A2F979DE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7173124" y="3825365"/>
              <a:ext cx="3611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68394">
                      <a:lumMod val="75000"/>
                    </a:srgbClr>
                  </a:solidFill>
                  <a:latin typeface="Arial" panose="020F0502020204030204"/>
                  <a:ea typeface="微软雅黑"/>
                  <a:cs typeface="+mn-ea"/>
                  <a:sym typeface="+mn-lt"/>
                </a:rPr>
                <a:t>主要研究内容及方案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4EAD664-444F-D9CD-1098-DBF12D89A0F8}"/>
              </a:ext>
            </a:extLst>
          </p:cNvPr>
          <p:cNvGrpSpPr/>
          <p:nvPr/>
        </p:nvGrpSpPr>
        <p:grpSpPr>
          <a:xfrm>
            <a:off x="5565474" y="4656362"/>
            <a:ext cx="5851999" cy="830997"/>
            <a:chOff x="5565474" y="4656362"/>
            <a:chExt cx="5851999" cy="830997"/>
          </a:xfrm>
        </p:grpSpPr>
        <p:grpSp>
          <p:nvGrpSpPr>
            <p:cNvPr id="13" name="PA-组合 17">
              <a:extLst>
                <a:ext uri="{FF2B5EF4-FFF2-40B4-BE49-F238E27FC236}">
                  <a16:creationId xmlns:a16="http://schemas.microsoft.com/office/drawing/2014/main" id="{89F51E6B-E312-407D-A9A2-7A54D7927F7A}"/>
                </a:ext>
              </a:extLst>
            </p:cNvPr>
            <p:cNvGrpSpPr/>
            <p:nvPr>
              <p:custDataLst>
                <p:tags r:id="rId29"/>
              </p:custDataLst>
            </p:nvPr>
          </p:nvGrpSpPr>
          <p:grpSpPr>
            <a:xfrm>
              <a:off x="6503258" y="4656362"/>
              <a:ext cx="672405" cy="830997"/>
              <a:chOff x="7138670" y="5303103"/>
              <a:chExt cx="672405" cy="830997"/>
            </a:xfrm>
          </p:grpSpPr>
          <p:sp>
            <p:nvSpPr>
              <p:cNvPr id="14" name="PA-任意多边形 12">
                <a:extLst>
                  <a:ext uri="{FF2B5EF4-FFF2-40B4-BE49-F238E27FC236}">
                    <a16:creationId xmlns:a16="http://schemas.microsoft.com/office/drawing/2014/main" id="{76E6244A-CBCD-4F55-B343-AA0F867A93E2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138670" y="5792070"/>
                <a:ext cx="360050" cy="202528"/>
              </a:xfrm>
              <a:custGeom>
                <a:avLst/>
                <a:gdLst>
                  <a:gd name="connsiteX0" fmla="*/ 0 w 12192000"/>
                  <a:gd name="connsiteY0" fmla="*/ 0 h 6858000"/>
                  <a:gd name="connsiteX1" fmla="*/ 12192000 w 12192000"/>
                  <a:gd name="connsiteY1" fmla="*/ 0 h 6858000"/>
                  <a:gd name="connsiteX2" fmla="*/ 12192000 w 12192000"/>
                  <a:gd name="connsiteY2" fmla="*/ 1 h 6858000"/>
                  <a:gd name="connsiteX3" fmla="*/ 8438627 w 12192000"/>
                  <a:gd name="connsiteY3" fmla="*/ 1 h 6858000"/>
                  <a:gd name="connsiteX4" fmla="*/ 12192000 w 12192000"/>
                  <a:gd name="connsiteY4" fmla="*/ 5623285 h 6858000"/>
                  <a:gd name="connsiteX5" fmla="*/ 12192000 w 12192000"/>
                  <a:gd name="connsiteY5" fmla="*/ 6858000 h 6858000"/>
                  <a:gd name="connsiteX6" fmla="*/ 0 w 12192000"/>
                  <a:gd name="connsiteY6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"/>
                    </a:lnTo>
                    <a:lnTo>
                      <a:pt x="8438627" y="1"/>
                    </a:lnTo>
                    <a:lnTo>
                      <a:pt x="12192000" y="5623285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rgbClr val="03617A"/>
                  </a:gs>
                  <a:gs pos="72000">
                    <a:srgbClr val="03617A">
                      <a:alpha val="40000"/>
                    </a:srgbClr>
                  </a:gs>
                  <a:gs pos="100000">
                    <a:srgbClr val="03617A">
                      <a:alpha val="0"/>
                    </a:srgbClr>
                  </a:gs>
                </a:gsLst>
                <a:lin ang="8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srgbClr val="FFFFFF"/>
                  </a:solidFill>
                  <a:latin typeface="Arial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" name="PA-文本框 16">
                <a:extLst>
                  <a:ext uri="{FF2B5EF4-FFF2-40B4-BE49-F238E27FC236}">
                    <a16:creationId xmlns:a16="http://schemas.microsoft.com/office/drawing/2014/main" id="{E4F23CA3-B6A5-4F24-8395-2AC9A78DE9D5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186365" y="5303103"/>
                <a:ext cx="6247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4800" b="1" i="1" kern="0" dirty="0">
                    <a:solidFill>
                      <a:srgbClr val="03617A"/>
                    </a:solidFill>
                    <a:latin typeface="Arial" panose="020F0502020204030204"/>
                    <a:ea typeface="微软雅黑"/>
                    <a:cs typeface="+mn-ea"/>
                    <a:sym typeface="+mn-lt"/>
                  </a:rPr>
                  <a:t>4</a:t>
                </a:r>
                <a:endParaRPr lang="zh-CN" altLang="en-US" sz="4800" b="1" i="1" kern="0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9" name="PA-文本框 24">
              <a:extLst>
                <a:ext uri="{FF2B5EF4-FFF2-40B4-BE49-F238E27FC236}">
                  <a16:creationId xmlns:a16="http://schemas.microsoft.com/office/drawing/2014/main" id="{4165A058-89CE-44DA-A4B3-AE72C27F9FB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7173122" y="4841027"/>
              <a:ext cx="424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68394">
                      <a:lumMod val="75000"/>
                    </a:srgbClr>
                  </a:solidFill>
                  <a:latin typeface="Arial" panose="020F0502020204030204"/>
                  <a:ea typeface="微软雅黑"/>
                  <a:cs typeface="+mn-ea"/>
                  <a:sym typeface="+mn-lt"/>
                </a:rPr>
                <a:t>进度安排，预期达到的目标</a:t>
              </a:r>
            </a:p>
          </p:txBody>
        </p:sp>
        <p:cxnSp>
          <p:nvCxnSpPr>
            <p:cNvPr id="20" name="PA-直接连接符 25">
              <a:extLst>
                <a:ext uri="{FF2B5EF4-FFF2-40B4-BE49-F238E27FC236}">
                  <a16:creationId xmlns:a16="http://schemas.microsoft.com/office/drawing/2014/main" id="{71349983-27FE-4160-8F6D-68A2BE43437C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 flipV="1">
              <a:off x="5565474" y="4867219"/>
              <a:ext cx="628650" cy="358139"/>
            </a:xfrm>
            <a:prstGeom prst="line">
              <a:avLst/>
            </a:prstGeom>
            <a:noFill/>
            <a:ln w="57150" cap="rnd" cmpd="sng" algn="ctr">
              <a:gradFill>
                <a:gsLst>
                  <a:gs pos="0">
                    <a:srgbClr val="FFFFFF">
                      <a:alpha val="77000"/>
                    </a:srgbClr>
                  </a:gs>
                  <a:gs pos="100000">
                    <a:srgbClr val="03617A"/>
                  </a:gs>
                </a:gsLst>
                <a:lin ang="5400000" scaled="1"/>
              </a:gradFill>
              <a:prstDash val="solid"/>
              <a:round/>
            </a:ln>
            <a:effectLst/>
          </p:spPr>
        </p:cxnSp>
      </p:grpSp>
      <p:cxnSp>
        <p:nvCxnSpPr>
          <p:cNvPr id="21" name="PA-直接连接符 26">
            <a:extLst>
              <a:ext uri="{FF2B5EF4-FFF2-40B4-BE49-F238E27FC236}">
                <a16:creationId xmlns:a16="http://schemas.microsoft.com/office/drawing/2014/main" id="{82A3008E-C911-4C11-B6F8-EE1832C580CE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V="1">
            <a:off x="6108366" y="5945110"/>
            <a:ext cx="1149834" cy="616027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3" name="PA-直接连接符 29">
            <a:extLst>
              <a:ext uri="{FF2B5EF4-FFF2-40B4-BE49-F238E27FC236}">
                <a16:creationId xmlns:a16="http://schemas.microsoft.com/office/drawing/2014/main" id="{D77A8C56-CC6D-453D-80F9-81A872AB55C9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rot="10800000" flipV="1">
            <a:off x="9972553" y="1052737"/>
            <a:ext cx="1149834" cy="616027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4" name="PA-直接连接符 31">
            <a:extLst>
              <a:ext uri="{FF2B5EF4-FFF2-40B4-BE49-F238E27FC236}">
                <a16:creationId xmlns:a16="http://schemas.microsoft.com/office/drawing/2014/main" id="{64442BB3-861D-4F65-865B-71EE0D1EF580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7646099" y="4596709"/>
            <a:ext cx="315585" cy="179789"/>
          </a:xfrm>
          <a:prstGeom prst="line">
            <a:avLst/>
          </a:prstGeom>
          <a:noFill/>
          <a:ln w="69850" cap="rnd" cmpd="sng" algn="ctr">
            <a:gradFill>
              <a:gsLst>
                <a:gs pos="0">
                  <a:srgbClr val="FFFFFF">
                    <a:alpha val="77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5" name="PA-直接连接符 33">
            <a:extLst>
              <a:ext uri="{FF2B5EF4-FFF2-40B4-BE49-F238E27FC236}">
                <a16:creationId xmlns:a16="http://schemas.microsoft.com/office/drawing/2014/main" id="{5AD35D5E-5672-4E3F-9D2A-003CDCA4503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V="1">
            <a:off x="6970741" y="5579561"/>
            <a:ext cx="574917" cy="277128"/>
          </a:xfrm>
          <a:prstGeom prst="line">
            <a:avLst/>
          </a:prstGeom>
          <a:noFill/>
          <a:ln w="47625" cap="rnd" cmpd="sng" algn="ctr"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BC45B03-217C-3A50-BFF6-072C1AD98BD9}"/>
              </a:ext>
            </a:extLst>
          </p:cNvPr>
          <p:cNvGrpSpPr/>
          <p:nvPr/>
        </p:nvGrpSpPr>
        <p:grpSpPr>
          <a:xfrm>
            <a:off x="6503258" y="1506205"/>
            <a:ext cx="4814008" cy="1162338"/>
            <a:chOff x="6503258" y="1506205"/>
            <a:chExt cx="4814008" cy="1162338"/>
          </a:xfrm>
        </p:grpSpPr>
        <p:grpSp>
          <p:nvGrpSpPr>
            <p:cNvPr id="5" name="PA-组合 20">
              <a:extLst>
                <a:ext uri="{FF2B5EF4-FFF2-40B4-BE49-F238E27FC236}">
                  <a16:creationId xmlns:a16="http://schemas.microsoft.com/office/drawing/2014/main" id="{15703E1C-0BF4-4605-B400-7B9EC6387D9A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>
              <a:off x="6503258" y="1506205"/>
              <a:ext cx="672405" cy="923330"/>
              <a:chOff x="7138670" y="1012807"/>
              <a:chExt cx="672405" cy="923330"/>
            </a:xfrm>
          </p:grpSpPr>
          <p:sp>
            <p:nvSpPr>
              <p:cNvPr id="6" name="PA-任意多边形 9">
                <a:extLst>
                  <a:ext uri="{FF2B5EF4-FFF2-40B4-BE49-F238E27FC236}">
                    <a16:creationId xmlns:a16="http://schemas.microsoft.com/office/drawing/2014/main" id="{C2D9F310-DE4F-4C56-ABB1-746666B611B8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138670" y="1555752"/>
                <a:ext cx="360050" cy="202528"/>
              </a:xfrm>
              <a:custGeom>
                <a:avLst/>
                <a:gdLst>
                  <a:gd name="connsiteX0" fmla="*/ 0 w 12192000"/>
                  <a:gd name="connsiteY0" fmla="*/ 0 h 6858000"/>
                  <a:gd name="connsiteX1" fmla="*/ 12192000 w 12192000"/>
                  <a:gd name="connsiteY1" fmla="*/ 0 h 6858000"/>
                  <a:gd name="connsiteX2" fmla="*/ 12192000 w 12192000"/>
                  <a:gd name="connsiteY2" fmla="*/ 1 h 6858000"/>
                  <a:gd name="connsiteX3" fmla="*/ 8438627 w 12192000"/>
                  <a:gd name="connsiteY3" fmla="*/ 1 h 6858000"/>
                  <a:gd name="connsiteX4" fmla="*/ 12192000 w 12192000"/>
                  <a:gd name="connsiteY4" fmla="*/ 5623285 h 6858000"/>
                  <a:gd name="connsiteX5" fmla="*/ 12192000 w 12192000"/>
                  <a:gd name="connsiteY5" fmla="*/ 6858000 h 6858000"/>
                  <a:gd name="connsiteX6" fmla="*/ 0 w 12192000"/>
                  <a:gd name="connsiteY6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"/>
                    </a:lnTo>
                    <a:lnTo>
                      <a:pt x="8438627" y="1"/>
                    </a:lnTo>
                    <a:lnTo>
                      <a:pt x="12192000" y="5623285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rgbClr val="03617A"/>
                  </a:gs>
                  <a:gs pos="72000">
                    <a:srgbClr val="03617A">
                      <a:alpha val="40000"/>
                    </a:srgbClr>
                  </a:gs>
                  <a:gs pos="100000">
                    <a:srgbClr val="03617A">
                      <a:alpha val="0"/>
                    </a:srgbClr>
                  </a:gs>
                </a:gsLst>
                <a:lin ang="8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srgbClr val="FFFFFF"/>
                  </a:solidFill>
                  <a:latin typeface="Arial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" name="PA-文本框 13">
                <a:extLst>
                  <a:ext uri="{FF2B5EF4-FFF2-40B4-BE49-F238E27FC236}">
                    <a16:creationId xmlns:a16="http://schemas.microsoft.com/office/drawing/2014/main" id="{D1E7B04C-6FA6-43D2-B64C-EF0294E1FD97}"/>
                  </a:ext>
                </a:extLst>
              </p:cNvPr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7186365" y="1012807"/>
                <a:ext cx="6247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5400" b="1" i="1" kern="0" dirty="0">
                    <a:solidFill>
                      <a:srgbClr val="03617A"/>
                    </a:solidFill>
                    <a:latin typeface="Arial" panose="020F0502020204030204"/>
                    <a:ea typeface="微软雅黑"/>
                    <a:cs typeface="+mn-ea"/>
                    <a:sym typeface="+mn-lt"/>
                  </a:rPr>
                  <a:t>1</a:t>
                </a:r>
                <a:endParaRPr lang="zh-CN" altLang="en-US" sz="5400" b="1" i="1" kern="0" dirty="0">
                  <a:solidFill>
                    <a:srgbClr val="03617A"/>
                  </a:solidFill>
                  <a:latin typeface="Arial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6" name="PA-文本框 21">
              <a:extLst>
                <a:ext uri="{FF2B5EF4-FFF2-40B4-BE49-F238E27FC236}">
                  <a16:creationId xmlns:a16="http://schemas.microsoft.com/office/drawing/2014/main" id="{2E41226A-CBD0-40D8-B0FC-CBB8BBADF386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7112164" y="1818317"/>
              <a:ext cx="4205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68394">
                      <a:lumMod val="75000"/>
                    </a:srgbClr>
                  </a:solidFill>
                  <a:latin typeface="Arial" panose="020F0502020204030204"/>
                  <a:ea typeface="微软雅黑"/>
                  <a:cs typeface="+mn-ea"/>
                  <a:sym typeface="+mn-lt"/>
                </a:rPr>
                <a:t>课题来源及目的和意义</a:t>
              </a:r>
            </a:p>
          </p:txBody>
        </p:sp>
        <p:cxnSp>
          <p:nvCxnSpPr>
            <p:cNvPr id="22" name="PA-直接连接符 28">
              <a:extLst>
                <a:ext uri="{FF2B5EF4-FFF2-40B4-BE49-F238E27FC236}">
                  <a16:creationId xmlns:a16="http://schemas.microsoft.com/office/drawing/2014/main" id="{2D9C43D5-EDDE-46C1-B094-1D460B6A2E32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 rot="10800000" flipV="1">
              <a:off x="10644665" y="2068110"/>
              <a:ext cx="628650" cy="358139"/>
            </a:xfrm>
            <a:prstGeom prst="line">
              <a:avLst/>
            </a:prstGeom>
            <a:noFill/>
            <a:ln w="44450" cap="rnd" cmpd="sng" algn="ctr">
              <a:gradFill>
                <a:gsLst>
                  <a:gs pos="0">
                    <a:srgbClr val="FFFFFF">
                      <a:alpha val="74000"/>
                    </a:srgbClr>
                  </a:gs>
                  <a:gs pos="100000">
                    <a:srgbClr val="03617A"/>
                  </a:gs>
                </a:gsLst>
                <a:lin ang="5400000" scaled="1"/>
              </a:gradFill>
              <a:prstDash val="solid"/>
              <a:round/>
            </a:ln>
            <a:effectLst/>
          </p:spPr>
        </p:cxnSp>
        <p:cxnSp>
          <p:nvCxnSpPr>
            <p:cNvPr id="26" name="PA-直接连接符 35">
              <a:extLst>
                <a:ext uri="{FF2B5EF4-FFF2-40B4-BE49-F238E27FC236}">
                  <a16:creationId xmlns:a16="http://schemas.microsoft.com/office/drawing/2014/main" id="{6123BCCC-3696-4541-BDC0-C9D6343766C7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 rot="10800000" flipV="1">
              <a:off x="10094636" y="2108314"/>
              <a:ext cx="628650" cy="358139"/>
            </a:xfrm>
            <a:prstGeom prst="line">
              <a:avLst/>
            </a:prstGeom>
            <a:noFill/>
            <a:ln w="31750" cap="rnd" cmpd="sng" algn="ctr">
              <a:gradFill>
                <a:gsLst>
                  <a:gs pos="0">
                    <a:srgbClr val="FFFFFF">
                      <a:alpha val="74000"/>
                    </a:srgbClr>
                  </a:gs>
                  <a:gs pos="100000">
                    <a:srgbClr val="03617A"/>
                  </a:gs>
                </a:gsLst>
                <a:lin ang="5400000" scaled="1"/>
              </a:gradFill>
              <a:prstDash val="solid"/>
              <a:round/>
            </a:ln>
            <a:effectLst/>
          </p:spPr>
        </p:cxnSp>
        <p:cxnSp>
          <p:nvCxnSpPr>
            <p:cNvPr id="27" name="PA-直接连接符 36">
              <a:extLst>
                <a:ext uri="{FF2B5EF4-FFF2-40B4-BE49-F238E27FC236}">
                  <a16:creationId xmlns:a16="http://schemas.microsoft.com/office/drawing/2014/main" id="{630AA1C3-AA39-44E5-BA89-4C02361DB518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 flipH="1">
              <a:off x="9035548" y="2496875"/>
              <a:ext cx="301333" cy="171668"/>
            </a:xfrm>
            <a:prstGeom prst="line">
              <a:avLst/>
            </a:prstGeom>
            <a:noFill/>
            <a:ln w="47625" cap="rnd" cmpd="sng" algn="ctr">
              <a:gradFill>
                <a:gsLst>
                  <a:gs pos="0">
                    <a:srgbClr val="FFFFFF">
                      <a:alpha val="74000"/>
                    </a:srgbClr>
                  </a:gs>
                  <a:gs pos="100000">
                    <a:srgbClr val="03617A"/>
                  </a:gs>
                </a:gsLst>
                <a:lin ang="5400000" scaled="1"/>
              </a:gradFill>
              <a:prstDash val="solid"/>
              <a:round/>
            </a:ln>
            <a:effectLst/>
          </p:spPr>
        </p:cxnSp>
        <p:cxnSp>
          <p:nvCxnSpPr>
            <p:cNvPr id="28" name="PA-直接连接符 38">
              <a:extLst>
                <a:ext uri="{FF2B5EF4-FFF2-40B4-BE49-F238E27FC236}">
                  <a16:creationId xmlns:a16="http://schemas.microsoft.com/office/drawing/2014/main" id="{B754C2FA-2BB9-45C2-BFBD-6DE151FD25F8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 flipH="1">
              <a:off x="9452915" y="1541448"/>
              <a:ext cx="301333" cy="171668"/>
            </a:xfrm>
            <a:prstGeom prst="line">
              <a:avLst/>
            </a:prstGeom>
            <a:noFill/>
            <a:ln w="76200" cap="rnd" cmpd="sng" algn="ctr">
              <a:gradFill>
                <a:gsLst>
                  <a:gs pos="0">
                    <a:srgbClr val="FFFFFF">
                      <a:alpha val="74000"/>
                    </a:srgbClr>
                  </a:gs>
                  <a:gs pos="100000">
                    <a:srgbClr val="03617A"/>
                  </a:gs>
                </a:gsLst>
                <a:lin ang="5400000" scaled="1"/>
              </a:gradFill>
              <a:prstDash val="solid"/>
              <a:round/>
            </a:ln>
            <a:effectLst/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D2BD2F-9B17-458D-989A-2BC526561889}"/>
              </a:ext>
            </a:extLst>
          </p:cNvPr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>
              <a:extLst>
                <a:ext uri="{FF2B5EF4-FFF2-40B4-BE49-F238E27FC236}">
                  <a16:creationId xmlns:a16="http://schemas.microsoft.com/office/drawing/2014/main" id="{E044E186-5E72-415A-83DB-F7C502B715D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" name="PA-右中括号 3">
              <a:extLst>
                <a:ext uri="{FF2B5EF4-FFF2-40B4-BE49-F238E27FC236}">
                  <a16:creationId xmlns:a16="http://schemas.microsoft.com/office/drawing/2014/main" id="{EBE76220-117A-4DF8-8236-42C20453498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" name="PA-矩形 4">
              <a:extLst>
                <a:ext uri="{FF2B5EF4-FFF2-40B4-BE49-F238E27FC236}">
                  <a16:creationId xmlns:a16="http://schemas.microsoft.com/office/drawing/2014/main" id="{9CD8194B-9E68-4958-9B5E-0CC6CEC42C7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" name="PA-文本框 5">
              <a:extLst>
                <a:ext uri="{FF2B5EF4-FFF2-40B4-BE49-F238E27FC236}">
                  <a16:creationId xmlns:a16="http://schemas.microsoft.com/office/drawing/2014/main" id="{AAF41FBB-9F53-46C2-90FE-ECF28AEF2228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F0502020204030204"/>
                  <a:ea typeface="微软雅黑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34" name="PA-文本框 6">
              <a:extLst>
                <a:ext uri="{FF2B5EF4-FFF2-40B4-BE49-F238E27FC236}">
                  <a16:creationId xmlns:a16="http://schemas.microsoft.com/office/drawing/2014/main" id="{AE0AE462-8B50-4BC2-BD07-33B3D15C7484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F0502020204030204"/>
                  <a:ea typeface="微软雅黑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35" name="PA-直接连接符 42">
              <a:extLst>
                <a:ext uri="{FF2B5EF4-FFF2-40B4-BE49-F238E27FC236}">
                  <a16:creationId xmlns:a16="http://schemas.microsoft.com/office/drawing/2014/main" id="{0FD8ABC2-C39C-4725-8CA0-6329E60DA167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>
              <a:extLst>
                <a:ext uri="{FF2B5EF4-FFF2-40B4-BE49-F238E27FC236}">
                  <a16:creationId xmlns:a16="http://schemas.microsoft.com/office/drawing/2014/main" id="{CB32F9C7-38F1-4744-A1A1-89BD25CA6739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>
                <a:extLst>
                  <a:ext uri="{FF2B5EF4-FFF2-40B4-BE49-F238E27FC236}">
                    <a16:creationId xmlns:a16="http://schemas.microsoft.com/office/drawing/2014/main" id="{9D8DE052-E571-4BF4-BEE2-15A6E98D914E}"/>
                  </a:ext>
                </a:extLst>
              </p:cNvPr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>
                <a:extLst>
                  <a:ext uri="{FF2B5EF4-FFF2-40B4-BE49-F238E27FC236}">
                    <a16:creationId xmlns:a16="http://schemas.microsoft.com/office/drawing/2014/main" id="{F7F0F05F-6556-41FE-8752-571F6BB39ECA}"/>
                  </a:ext>
                </a:extLst>
              </p:cNvPr>
              <p:cNvCxnSpPr>
                <a:cxnSpLocks/>
              </p:cNvCxnSpPr>
              <p:nvPr>
                <p:custDataLst>
                  <p:tags r:id="rId19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>
                <a:extLst>
                  <a:ext uri="{FF2B5EF4-FFF2-40B4-BE49-F238E27FC236}">
                    <a16:creationId xmlns:a16="http://schemas.microsoft.com/office/drawing/2014/main" id="{A995A15C-8208-4120-9BE2-2ECC1C9AC52B}"/>
                  </a:ext>
                </a:extLst>
              </p:cNvPr>
              <p:cNvCxnSpPr>
                <a:cxnSpLocks/>
              </p:cNvCxnSpPr>
              <p:nvPr>
                <p:custDataLst>
                  <p:tags r:id="rId20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>
              <a:extLst>
                <a:ext uri="{FF2B5EF4-FFF2-40B4-BE49-F238E27FC236}">
                  <a16:creationId xmlns:a16="http://schemas.microsoft.com/office/drawing/2014/main" id="{E9CE72BD-7968-4D02-BB88-4BD731066E71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>
                <a:extLst>
                  <a:ext uri="{FF2B5EF4-FFF2-40B4-BE49-F238E27FC236}">
                    <a16:creationId xmlns:a16="http://schemas.microsoft.com/office/drawing/2014/main" id="{AEE1DE2E-6730-4D11-86CE-FA66F377C4EA}"/>
                  </a:ext>
                </a:extLst>
              </p:cNvPr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>
                <a:extLst>
                  <a:ext uri="{FF2B5EF4-FFF2-40B4-BE49-F238E27FC236}">
                    <a16:creationId xmlns:a16="http://schemas.microsoft.com/office/drawing/2014/main" id="{279F45ED-03E2-48EC-A298-4275EFA52BF4}"/>
                  </a:ext>
                </a:extLst>
              </p:cNvPr>
              <p:cNvCxnSpPr>
                <a:cxnSpLocks/>
              </p:cNvCxnSpPr>
              <p:nvPr>
                <p:custDataLst>
                  <p:tags r:id="rId16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>
                <a:extLst>
                  <a:ext uri="{FF2B5EF4-FFF2-40B4-BE49-F238E27FC236}">
                    <a16:creationId xmlns:a16="http://schemas.microsoft.com/office/drawing/2014/main" id="{39FAF681-85A2-4919-84EA-31021B94A838}"/>
                  </a:ext>
                </a:extLst>
              </p:cNvPr>
              <p:cNvCxnSpPr>
                <a:cxnSpLocks/>
              </p:cNvCxnSpPr>
              <p:nvPr>
                <p:custDataLst>
                  <p:tags r:id="rId17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E3D35970-EC2F-4FE0-8E05-176517C07BB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FC82AA4B-D27D-4DAC-8966-432113C0E302}"/>
              </a:ext>
            </a:extLst>
          </p:cNvPr>
          <p:cNvGrpSpPr/>
          <p:nvPr/>
        </p:nvGrpSpPr>
        <p:grpSpPr>
          <a:xfrm>
            <a:off x="9174514" y="176811"/>
            <a:ext cx="2794703" cy="738607"/>
            <a:chOff x="593080" y="545234"/>
            <a:chExt cx="4858242" cy="1283974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4513D5E4-AE19-4564-8931-997B8499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50029DD6-1DEC-4759-87D5-52BCB5DA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79A996A-287B-4356-8BB5-4282B09E9F1E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800" b="1" dirty="0">
                  <a:solidFill>
                    <a:srgbClr val="000000"/>
                  </a:solidFill>
                  <a:latin typeface="Calibri"/>
                  <a:ea typeface="宋体" panose="02010600030101010101" pitchFamily="2" charset="-122"/>
                </a:rPr>
                <a:t>HARBIN INSTITUTE OF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3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5A853A-5094-4D09-8075-ABAE32452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9797" y="1981544"/>
            <a:ext cx="5714437" cy="4993414"/>
          </a:xfrm>
          <a:prstGeom prst="rect">
            <a:avLst/>
          </a:prstGeom>
        </p:spPr>
      </p:pic>
      <p:pic>
        <p:nvPicPr>
          <p:cNvPr id="3" name="图片占位符 10">
            <a:extLst>
              <a:ext uri="{FF2B5EF4-FFF2-40B4-BE49-F238E27FC236}">
                <a16:creationId xmlns:a16="http://schemas.microsoft.com/office/drawing/2014/main" id="{4162BE69-15D4-4FA8-A678-9A522EF0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7" cy="30689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0E5E55-1822-4131-A4CB-776A9C351675}"/>
              </a:ext>
            </a:extLst>
          </p:cNvPr>
          <p:cNvSpPr/>
          <p:nvPr/>
        </p:nvSpPr>
        <p:spPr>
          <a:xfrm>
            <a:off x="0" y="0"/>
            <a:ext cx="12191997" cy="3068960"/>
          </a:xfrm>
          <a:prstGeom prst="rect">
            <a:avLst/>
          </a:prstGeom>
          <a:solidFill>
            <a:srgbClr val="03617A">
              <a:alpha val="8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3605B80A-D8D1-4DF4-A491-E2D87868D864}"/>
              </a:ext>
            </a:extLst>
          </p:cNvPr>
          <p:cNvSpPr txBox="1">
            <a:spLocks/>
          </p:cNvSpPr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rgbClr val="03617A"/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30E85A-3CD7-41C7-A168-85D13951A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03" y="6400779"/>
            <a:ext cx="2294708" cy="381426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4D2C21FD-22EB-4008-87C3-DD90DF602C8C}"/>
              </a:ext>
            </a:extLst>
          </p:cNvPr>
          <p:cNvSpPr txBox="1">
            <a:spLocks/>
          </p:cNvSpPr>
          <p:nvPr/>
        </p:nvSpPr>
        <p:spPr>
          <a:xfrm>
            <a:off x="2890600" y="4436237"/>
            <a:ext cx="6410794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主要研究内容及方案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658553-DE1D-4143-8DEF-C04775D6C951}"/>
              </a:ext>
            </a:extLst>
          </p:cNvPr>
          <p:cNvCxnSpPr>
            <a:cxnSpLocks/>
          </p:cNvCxnSpPr>
          <p:nvPr/>
        </p:nvCxnSpPr>
        <p:spPr>
          <a:xfrm>
            <a:off x="3575720" y="5244190"/>
            <a:ext cx="4752528" cy="0"/>
          </a:xfrm>
          <a:prstGeom prst="line">
            <a:avLst/>
          </a:prstGeom>
          <a:noFill/>
          <a:ln w="28575" cap="flat" cmpd="sng" algn="ctr">
            <a:solidFill>
              <a:srgbClr val="03617A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32890E1-FAD5-44E7-9236-F6B704E34F15}"/>
              </a:ext>
            </a:extLst>
          </p:cNvPr>
          <p:cNvSpPr txBox="1"/>
          <p:nvPr/>
        </p:nvSpPr>
        <p:spPr>
          <a:xfrm>
            <a:off x="5250253" y="2386575"/>
            <a:ext cx="1691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03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851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grpSp>
        <p:nvGrpSpPr>
          <p:cNvPr id="26" name="iṡḷîḑé">
            <a:extLst>
              <a:ext uri="{FF2B5EF4-FFF2-40B4-BE49-F238E27FC236}">
                <a16:creationId xmlns:a16="http://schemas.microsoft.com/office/drawing/2014/main" id="{9DE3CB40-0AB1-4E79-A8FE-A50C7F2144A5}"/>
              </a:ext>
            </a:extLst>
          </p:cNvPr>
          <p:cNvGrpSpPr/>
          <p:nvPr/>
        </p:nvGrpSpPr>
        <p:grpSpPr>
          <a:xfrm>
            <a:off x="4403461" y="1301175"/>
            <a:ext cx="3442852" cy="3442846"/>
            <a:chOff x="4189997" y="1706491"/>
            <a:chExt cx="3864123" cy="3864118"/>
          </a:xfrm>
        </p:grpSpPr>
        <p:sp>
          <p:nvSpPr>
            <p:cNvPr id="27" name="iṥḷîḍê">
              <a:extLst>
                <a:ext uri="{FF2B5EF4-FFF2-40B4-BE49-F238E27FC236}">
                  <a16:creationId xmlns:a16="http://schemas.microsoft.com/office/drawing/2014/main" id="{A53EA0ED-C107-4CD2-8387-1A9FF1622DA2}"/>
                </a:ext>
              </a:extLst>
            </p:cNvPr>
            <p:cNvSpPr/>
            <p:nvPr/>
          </p:nvSpPr>
          <p:spPr bwMode="auto">
            <a:xfrm>
              <a:off x="4189997" y="1706491"/>
              <a:ext cx="3864123" cy="3387623"/>
            </a:xfrm>
            <a:custGeom>
              <a:avLst/>
              <a:gdLst>
                <a:gd name="T0" fmla="*/ 72 w 73"/>
                <a:gd name="T1" fmla="*/ 62 h 64"/>
                <a:gd name="T2" fmla="*/ 58 w 73"/>
                <a:gd name="T3" fmla="*/ 49 h 64"/>
                <a:gd name="T4" fmla="*/ 46 w 73"/>
                <a:gd name="T5" fmla="*/ 43 h 64"/>
                <a:gd name="T6" fmla="*/ 44 w 73"/>
                <a:gd name="T7" fmla="*/ 42 h 64"/>
                <a:gd name="T8" fmla="*/ 44 w 73"/>
                <a:gd name="T9" fmla="*/ 42 h 64"/>
                <a:gd name="T10" fmla="*/ 44 w 73"/>
                <a:gd name="T11" fmla="*/ 42 h 64"/>
                <a:gd name="T12" fmla="*/ 42 w 73"/>
                <a:gd name="T13" fmla="*/ 41 h 64"/>
                <a:gd name="T14" fmla="*/ 42 w 73"/>
                <a:gd name="T15" fmla="*/ 41 h 64"/>
                <a:gd name="T16" fmla="*/ 42 w 73"/>
                <a:gd name="T17" fmla="*/ 41 h 64"/>
                <a:gd name="T18" fmla="*/ 39 w 73"/>
                <a:gd name="T19" fmla="*/ 36 h 64"/>
                <a:gd name="T20" fmla="*/ 39 w 73"/>
                <a:gd name="T21" fmla="*/ 36 h 64"/>
                <a:gd name="T22" fmla="*/ 40 w 73"/>
                <a:gd name="T23" fmla="*/ 35 h 64"/>
                <a:gd name="T24" fmla="*/ 40 w 73"/>
                <a:gd name="T25" fmla="*/ 35 h 64"/>
                <a:gd name="T26" fmla="*/ 40 w 73"/>
                <a:gd name="T27" fmla="*/ 35 h 64"/>
                <a:gd name="T28" fmla="*/ 40 w 73"/>
                <a:gd name="T29" fmla="*/ 33 h 64"/>
                <a:gd name="T30" fmla="*/ 41 w 73"/>
                <a:gd name="T31" fmla="*/ 19 h 64"/>
                <a:gd name="T32" fmla="*/ 37 w 73"/>
                <a:gd name="T33" fmla="*/ 0 h 64"/>
                <a:gd name="T34" fmla="*/ 33 w 73"/>
                <a:gd name="T35" fmla="*/ 19 h 64"/>
                <a:gd name="T36" fmla="*/ 34 w 73"/>
                <a:gd name="T37" fmla="*/ 33 h 64"/>
                <a:gd name="T38" fmla="*/ 34 w 73"/>
                <a:gd name="T39" fmla="*/ 35 h 64"/>
                <a:gd name="T40" fmla="*/ 34 w 73"/>
                <a:gd name="T41" fmla="*/ 35 h 64"/>
                <a:gd name="T42" fmla="*/ 34 w 73"/>
                <a:gd name="T43" fmla="*/ 35 h 64"/>
                <a:gd name="T44" fmla="*/ 34 w 73"/>
                <a:gd name="T45" fmla="*/ 36 h 64"/>
                <a:gd name="T46" fmla="*/ 31 w 73"/>
                <a:gd name="T47" fmla="*/ 41 h 64"/>
                <a:gd name="T48" fmla="*/ 31 w 73"/>
                <a:gd name="T49" fmla="*/ 41 h 64"/>
                <a:gd name="T50" fmla="*/ 31 w 73"/>
                <a:gd name="T51" fmla="*/ 41 h 64"/>
                <a:gd name="T52" fmla="*/ 30 w 73"/>
                <a:gd name="T53" fmla="*/ 42 h 64"/>
                <a:gd name="T54" fmla="*/ 30 w 73"/>
                <a:gd name="T55" fmla="*/ 42 h 64"/>
                <a:gd name="T56" fmla="*/ 30 w 73"/>
                <a:gd name="T57" fmla="*/ 42 h 64"/>
                <a:gd name="T58" fmla="*/ 28 w 73"/>
                <a:gd name="T59" fmla="*/ 43 h 64"/>
                <a:gd name="T60" fmla="*/ 16 w 73"/>
                <a:gd name="T61" fmla="*/ 49 h 64"/>
                <a:gd name="T62" fmla="*/ 2 w 73"/>
                <a:gd name="T63" fmla="*/ 62 h 64"/>
                <a:gd name="T64" fmla="*/ 20 w 73"/>
                <a:gd name="T65" fmla="*/ 56 h 64"/>
                <a:gd name="T66" fmla="*/ 31 w 73"/>
                <a:gd name="T67" fmla="*/ 48 h 64"/>
                <a:gd name="T68" fmla="*/ 33 w 73"/>
                <a:gd name="T69" fmla="*/ 47 h 64"/>
                <a:gd name="T70" fmla="*/ 33 w 73"/>
                <a:gd name="T71" fmla="*/ 47 h 64"/>
                <a:gd name="T72" fmla="*/ 33 w 73"/>
                <a:gd name="T73" fmla="*/ 47 h 64"/>
                <a:gd name="T74" fmla="*/ 34 w 73"/>
                <a:gd name="T75" fmla="*/ 46 h 64"/>
                <a:gd name="T76" fmla="*/ 37 w 73"/>
                <a:gd name="T77" fmla="*/ 47 h 64"/>
                <a:gd name="T78" fmla="*/ 40 w 73"/>
                <a:gd name="T79" fmla="*/ 46 h 64"/>
                <a:gd name="T80" fmla="*/ 41 w 73"/>
                <a:gd name="T81" fmla="*/ 47 h 64"/>
                <a:gd name="T82" fmla="*/ 41 w 73"/>
                <a:gd name="T83" fmla="*/ 47 h 64"/>
                <a:gd name="T84" fmla="*/ 41 w 73"/>
                <a:gd name="T85" fmla="*/ 47 h 64"/>
                <a:gd name="T86" fmla="*/ 43 w 73"/>
                <a:gd name="T87" fmla="*/ 48 h 64"/>
                <a:gd name="T88" fmla="*/ 54 w 73"/>
                <a:gd name="T89" fmla="*/ 56 h 64"/>
                <a:gd name="T90" fmla="*/ 72 w 73"/>
                <a:gd name="T91" fmla="*/ 6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64">
                  <a:moveTo>
                    <a:pt x="72" y="62"/>
                  </a:moveTo>
                  <a:cubicBezTo>
                    <a:pt x="73" y="60"/>
                    <a:pt x="67" y="54"/>
                    <a:pt x="58" y="49"/>
                  </a:cubicBezTo>
                  <a:cubicBezTo>
                    <a:pt x="53" y="46"/>
                    <a:pt x="49" y="44"/>
                    <a:pt x="46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3" y="42"/>
                    <a:pt x="43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9"/>
                    <a:pt x="41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5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29"/>
                    <a:pt x="41" y="24"/>
                    <a:pt x="41" y="19"/>
                  </a:cubicBezTo>
                  <a:cubicBezTo>
                    <a:pt x="41" y="9"/>
                    <a:pt x="39" y="0"/>
                    <a:pt x="37" y="0"/>
                  </a:cubicBezTo>
                  <a:cubicBezTo>
                    <a:pt x="35" y="0"/>
                    <a:pt x="33" y="9"/>
                    <a:pt x="33" y="19"/>
                  </a:cubicBezTo>
                  <a:cubicBezTo>
                    <a:pt x="33" y="24"/>
                    <a:pt x="33" y="29"/>
                    <a:pt x="34" y="33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6"/>
                    <a:pt x="34" y="36"/>
                  </a:cubicBezTo>
                  <a:cubicBezTo>
                    <a:pt x="33" y="37"/>
                    <a:pt x="31" y="39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5" y="44"/>
                    <a:pt x="20" y="46"/>
                    <a:pt x="16" y="49"/>
                  </a:cubicBezTo>
                  <a:cubicBezTo>
                    <a:pt x="7" y="54"/>
                    <a:pt x="0" y="60"/>
                    <a:pt x="2" y="62"/>
                  </a:cubicBezTo>
                  <a:cubicBezTo>
                    <a:pt x="3" y="64"/>
                    <a:pt x="11" y="61"/>
                    <a:pt x="20" y="56"/>
                  </a:cubicBezTo>
                  <a:cubicBezTo>
                    <a:pt x="24" y="53"/>
                    <a:pt x="28" y="50"/>
                    <a:pt x="31" y="48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4" y="46"/>
                    <a:pt x="34" y="46"/>
                  </a:cubicBezTo>
                  <a:cubicBezTo>
                    <a:pt x="35" y="46"/>
                    <a:pt x="36" y="47"/>
                    <a:pt x="37" y="47"/>
                  </a:cubicBezTo>
                  <a:cubicBezTo>
                    <a:pt x="38" y="47"/>
                    <a:pt x="39" y="46"/>
                    <a:pt x="40" y="46"/>
                  </a:cubicBezTo>
                  <a:cubicBezTo>
                    <a:pt x="40" y="46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5" y="50"/>
                    <a:pt x="49" y="53"/>
                    <a:pt x="54" y="56"/>
                  </a:cubicBezTo>
                  <a:cubicBezTo>
                    <a:pt x="63" y="61"/>
                    <a:pt x="71" y="64"/>
                    <a:pt x="72" y="62"/>
                  </a:cubicBezTo>
                </a:path>
              </a:pathLst>
            </a:custGeom>
            <a:solidFill>
              <a:srgbClr val="03617A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28" name="iṡľiḑè">
              <a:extLst>
                <a:ext uri="{FF2B5EF4-FFF2-40B4-BE49-F238E27FC236}">
                  <a16:creationId xmlns:a16="http://schemas.microsoft.com/office/drawing/2014/main" id="{2723CF91-1394-4BDC-8E24-3C2690AE5403}"/>
                </a:ext>
              </a:extLst>
            </p:cNvPr>
            <p:cNvSpPr/>
            <p:nvPr/>
          </p:nvSpPr>
          <p:spPr bwMode="auto">
            <a:xfrm>
              <a:off x="6494324" y="2391456"/>
              <a:ext cx="1429501" cy="1958121"/>
            </a:xfrm>
            <a:custGeom>
              <a:avLst/>
              <a:gdLst>
                <a:gd name="T0" fmla="*/ 26 w 27"/>
                <a:gd name="T1" fmla="*/ 28 h 37"/>
                <a:gd name="T2" fmla="*/ 23 w 27"/>
                <a:gd name="T3" fmla="*/ 27 h 37"/>
                <a:gd name="T4" fmla="*/ 2 w 27"/>
                <a:gd name="T5" fmla="*/ 0 h 37"/>
                <a:gd name="T6" fmla="*/ 0 w 27"/>
                <a:gd name="T7" fmla="*/ 1 h 37"/>
                <a:gd name="T8" fmla="*/ 1 w 27"/>
                <a:gd name="T9" fmla="*/ 3 h 37"/>
                <a:gd name="T10" fmla="*/ 20 w 27"/>
                <a:gd name="T11" fmla="*/ 27 h 37"/>
                <a:gd name="T12" fmla="*/ 18 w 27"/>
                <a:gd name="T13" fmla="*/ 27 h 37"/>
                <a:gd name="T14" fmla="*/ 17 w 27"/>
                <a:gd name="T15" fmla="*/ 27 h 37"/>
                <a:gd name="T16" fmla="*/ 16 w 27"/>
                <a:gd name="T17" fmla="*/ 29 h 37"/>
                <a:gd name="T18" fmla="*/ 20 w 27"/>
                <a:gd name="T19" fmla="*/ 36 h 37"/>
                <a:gd name="T20" fmla="*/ 21 w 27"/>
                <a:gd name="T21" fmla="*/ 37 h 37"/>
                <a:gd name="T22" fmla="*/ 22 w 27"/>
                <a:gd name="T23" fmla="*/ 36 h 37"/>
                <a:gd name="T24" fmla="*/ 27 w 27"/>
                <a:gd name="T2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7">
                  <a:moveTo>
                    <a:pt x="26" y="28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2" y="15"/>
                    <a:pt x="14" y="4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2" y="6"/>
                    <a:pt x="19" y="16"/>
                    <a:pt x="20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9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7"/>
                    <a:pt x="22" y="37"/>
                    <a:pt x="22" y="36"/>
                  </a:cubicBezTo>
                  <a:cubicBezTo>
                    <a:pt x="27" y="30"/>
                    <a:pt x="27" y="30"/>
                    <a:pt x="27" y="30"/>
                  </a:cubicBezTo>
                </a:path>
              </a:pathLst>
            </a:custGeom>
            <a:solidFill>
              <a:srgbClr val="A5A5A5">
                <a:lumMod val="60000"/>
                <a:lumOff val="40000"/>
              </a:srgbClr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29" name="íṧľíde">
              <a:extLst>
                <a:ext uri="{FF2B5EF4-FFF2-40B4-BE49-F238E27FC236}">
                  <a16:creationId xmlns:a16="http://schemas.microsoft.com/office/drawing/2014/main" id="{6901DC23-02AC-4E95-9BB9-C135E6EE982F}"/>
                </a:ext>
              </a:extLst>
            </p:cNvPr>
            <p:cNvSpPr/>
            <p:nvPr/>
          </p:nvSpPr>
          <p:spPr bwMode="auto">
            <a:xfrm>
              <a:off x="5012706" y="4982427"/>
              <a:ext cx="2218705" cy="588182"/>
            </a:xfrm>
            <a:custGeom>
              <a:avLst/>
              <a:gdLst>
                <a:gd name="T0" fmla="*/ 40 w 42"/>
                <a:gd name="T1" fmla="*/ 1 h 11"/>
                <a:gd name="T2" fmla="*/ 9 w 42"/>
                <a:gd name="T3" fmla="*/ 5 h 11"/>
                <a:gd name="T4" fmla="*/ 10 w 42"/>
                <a:gd name="T5" fmla="*/ 4 h 11"/>
                <a:gd name="T6" fmla="*/ 11 w 42"/>
                <a:gd name="T7" fmla="*/ 2 h 11"/>
                <a:gd name="T8" fmla="*/ 9 w 42"/>
                <a:gd name="T9" fmla="*/ 1 h 11"/>
                <a:gd name="T10" fmla="*/ 2 w 42"/>
                <a:gd name="T11" fmla="*/ 0 h 11"/>
                <a:gd name="T12" fmla="*/ 0 w 42"/>
                <a:gd name="T13" fmla="*/ 1 h 11"/>
                <a:gd name="T14" fmla="*/ 0 w 42"/>
                <a:gd name="T15" fmla="*/ 2 h 11"/>
                <a:gd name="T16" fmla="*/ 3 w 42"/>
                <a:gd name="T17" fmla="*/ 10 h 11"/>
                <a:gd name="T18" fmla="*/ 5 w 42"/>
                <a:gd name="T19" fmla="*/ 11 h 11"/>
                <a:gd name="T20" fmla="*/ 6 w 42"/>
                <a:gd name="T21" fmla="*/ 10 h 11"/>
                <a:gd name="T22" fmla="*/ 7 w 42"/>
                <a:gd name="T23" fmla="*/ 8 h 11"/>
                <a:gd name="T24" fmla="*/ 21 w 42"/>
                <a:gd name="T25" fmla="*/ 11 h 11"/>
                <a:gd name="T26" fmla="*/ 42 w 42"/>
                <a:gd name="T27" fmla="*/ 3 h 11"/>
                <a:gd name="T28" fmla="*/ 42 w 42"/>
                <a:gd name="T29" fmla="*/ 1 h 11"/>
                <a:gd name="T30" fmla="*/ 40 w 42"/>
                <a:gd name="T3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1">
                  <a:moveTo>
                    <a:pt x="40" y="1"/>
                  </a:moveTo>
                  <a:cubicBezTo>
                    <a:pt x="31" y="8"/>
                    <a:pt x="19" y="10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4" y="11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10"/>
                    <a:pt x="16" y="11"/>
                    <a:pt x="21" y="11"/>
                  </a:cubicBezTo>
                  <a:cubicBezTo>
                    <a:pt x="28" y="11"/>
                    <a:pt x="36" y="8"/>
                    <a:pt x="42" y="3"/>
                  </a:cubicBezTo>
                  <a:cubicBezTo>
                    <a:pt x="42" y="2"/>
                    <a:pt x="42" y="1"/>
                    <a:pt x="42" y="1"/>
                  </a:cubicBezTo>
                  <a:cubicBezTo>
                    <a:pt x="41" y="0"/>
                    <a:pt x="40" y="0"/>
                    <a:pt x="40" y="1"/>
                  </a:cubicBezTo>
                  <a:close/>
                </a:path>
              </a:pathLst>
            </a:custGeom>
            <a:solidFill>
              <a:srgbClr val="A5A5A5">
                <a:lumMod val="60000"/>
                <a:lumOff val="40000"/>
              </a:srgbClr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30" name="íṩļîḓé">
              <a:extLst>
                <a:ext uri="{FF2B5EF4-FFF2-40B4-BE49-F238E27FC236}">
                  <a16:creationId xmlns:a16="http://schemas.microsoft.com/office/drawing/2014/main" id="{2A7A5CF6-A215-4439-9F0B-C99C640CDB10}"/>
                </a:ext>
              </a:extLst>
            </p:cNvPr>
            <p:cNvSpPr/>
            <p:nvPr/>
          </p:nvSpPr>
          <p:spPr bwMode="auto">
            <a:xfrm>
              <a:off x="4379855" y="2339339"/>
              <a:ext cx="1369939" cy="2010236"/>
            </a:xfrm>
            <a:custGeom>
              <a:avLst/>
              <a:gdLst>
                <a:gd name="T0" fmla="*/ 4 w 26"/>
                <a:gd name="T1" fmla="*/ 38 h 38"/>
                <a:gd name="T2" fmla="*/ 5 w 26"/>
                <a:gd name="T3" fmla="*/ 38 h 38"/>
                <a:gd name="T4" fmla="*/ 6 w 26"/>
                <a:gd name="T5" fmla="*/ 36 h 38"/>
                <a:gd name="T6" fmla="*/ 17 w 26"/>
                <a:gd name="T7" fmla="*/ 8 h 38"/>
                <a:gd name="T8" fmla="*/ 18 w 26"/>
                <a:gd name="T9" fmla="*/ 10 h 38"/>
                <a:gd name="T10" fmla="*/ 19 w 26"/>
                <a:gd name="T11" fmla="*/ 11 h 38"/>
                <a:gd name="T12" fmla="*/ 21 w 26"/>
                <a:gd name="T13" fmla="*/ 10 h 38"/>
                <a:gd name="T14" fmla="*/ 25 w 26"/>
                <a:gd name="T15" fmla="*/ 4 h 38"/>
                <a:gd name="T16" fmla="*/ 25 w 26"/>
                <a:gd name="T17" fmla="*/ 2 h 38"/>
                <a:gd name="T18" fmla="*/ 24 w 26"/>
                <a:gd name="T19" fmla="*/ 1 h 38"/>
                <a:gd name="T20" fmla="*/ 16 w 26"/>
                <a:gd name="T21" fmla="*/ 1 h 38"/>
                <a:gd name="T22" fmla="*/ 15 w 26"/>
                <a:gd name="T23" fmla="*/ 1 h 38"/>
                <a:gd name="T24" fmla="*/ 15 w 26"/>
                <a:gd name="T25" fmla="*/ 3 h 38"/>
                <a:gd name="T26" fmla="*/ 16 w 26"/>
                <a:gd name="T27" fmla="*/ 5 h 38"/>
                <a:gd name="T28" fmla="*/ 3 w 26"/>
                <a:gd name="T29" fmla="*/ 37 h 38"/>
                <a:gd name="T30" fmla="*/ 4 w 26"/>
                <a:gd name="T3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8">
                  <a:moveTo>
                    <a:pt x="4" y="38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6" y="38"/>
                    <a:pt x="6" y="37"/>
                    <a:pt x="6" y="36"/>
                  </a:cubicBezTo>
                  <a:cubicBezTo>
                    <a:pt x="3" y="25"/>
                    <a:pt x="8" y="14"/>
                    <a:pt x="17" y="8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20" y="11"/>
                    <a:pt x="20" y="11"/>
                    <a:pt x="21" y="1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3"/>
                    <a:pt x="26" y="3"/>
                    <a:pt x="25" y="2"/>
                  </a:cubicBezTo>
                  <a:cubicBezTo>
                    <a:pt x="25" y="2"/>
                    <a:pt x="25" y="1"/>
                    <a:pt x="24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15" y="2"/>
                    <a:pt x="14" y="2"/>
                    <a:pt x="15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" y="12"/>
                    <a:pt x="0" y="25"/>
                    <a:pt x="3" y="37"/>
                  </a:cubicBezTo>
                  <a:cubicBezTo>
                    <a:pt x="3" y="38"/>
                    <a:pt x="4" y="38"/>
                    <a:pt x="4" y="38"/>
                  </a:cubicBezTo>
                  <a:close/>
                </a:path>
              </a:pathLst>
            </a:custGeom>
            <a:solidFill>
              <a:srgbClr val="A5A5A5">
                <a:lumMod val="60000"/>
                <a:lumOff val="40000"/>
              </a:srgbClr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</p:txBody>
        </p:sp>
      </p:grpSp>
      <p:sp>
        <p:nvSpPr>
          <p:cNvPr id="33" name="îSḷïḍe">
            <a:extLst>
              <a:ext uri="{FF2B5EF4-FFF2-40B4-BE49-F238E27FC236}">
                <a16:creationId xmlns:a16="http://schemas.microsoft.com/office/drawing/2014/main" id="{6B337CDB-7F3C-4C4B-8146-C72274C273F2}"/>
              </a:ext>
            </a:extLst>
          </p:cNvPr>
          <p:cNvSpPr/>
          <p:nvPr/>
        </p:nvSpPr>
        <p:spPr>
          <a:xfrm>
            <a:off x="1712855" y="2327144"/>
            <a:ext cx="2859765" cy="502174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/>
          <a:p>
            <a:pPr algn="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/>
                <a:ea typeface="微软雅黑"/>
              </a:rPr>
              <a:t>PCS</a:t>
            </a:r>
            <a:r>
              <a:rPr lang="en-US" altLang="zh-CN" sz="2400" b="1" dirty="0">
                <a:solidFill>
                  <a:srgbClr val="03617A"/>
                </a:solidFill>
                <a:latin typeface="微软雅黑"/>
                <a:ea typeface="微软雅黑"/>
              </a:rPr>
              <a:t> </a:t>
            </a:r>
            <a:r>
              <a:rPr lang="zh-CN" altLang="en-US" sz="2400" b="1" dirty="0">
                <a:solidFill>
                  <a:srgbClr val="03617A"/>
                </a:solidFill>
                <a:latin typeface="微软雅黑"/>
                <a:ea typeface="微软雅黑"/>
              </a:rPr>
              <a:t>的裂解及</a:t>
            </a:r>
            <a:endParaRPr lang="en-US" altLang="zh-CN" sz="2400" b="1" dirty="0">
              <a:solidFill>
                <a:srgbClr val="03617A"/>
              </a:solidFill>
              <a:latin typeface="微软雅黑"/>
              <a:ea typeface="微软雅黑"/>
            </a:endParaRPr>
          </a:p>
          <a:p>
            <a:pPr algn="r">
              <a:defRPr/>
            </a:pPr>
            <a:r>
              <a:rPr lang="zh-CN" altLang="en-US" sz="2400" b="1" dirty="0">
                <a:solidFill>
                  <a:srgbClr val="03617A"/>
                </a:solidFill>
                <a:latin typeface="微软雅黑"/>
                <a:ea typeface="微软雅黑"/>
              </a:rPr>
              <a:t>组织结构表征</a:t>
            </a:r>
            <a:endParaRPr lang="en-US" altLang="zh-CN" sz="2400" b="1" dirty="0">
              <a:solidFill>
                <a:srgbClr val="03617A"/>
              </a:solidFill>
              <a:latin typeface="微软雅黑"/>
              <a:ea typeface="微软雅黑"/>
            </a:endParaRPr>
          </a:p>
        </p:txBody>
      </p:sp>
      <p:sp>
        <p:nvSpPr>
          <p:cNvPr id="14" name="îSḷïḍe">
            <a:extLst>
              <a:ext uri="{FF2B5EF4-FFF2-40B4-BE49-F238E27FC236}">
                <a16:creationId xmlns:a16="http://schemas.microsoft.com/office/drawing/2014/main" id="{72960A26-E127-EDB5-D1F2-87165B425E5B}"/>
              </a:ext>
            </a:extLst>
          </p:cNvPr>
          <p:cNvSpPr/>
          <p:nvPr/>
        </p:nvSpPr>
        <p:spPr>
          <a:xfrm>
            <a:off x="7573676" y="2243203"/>
            <a:ext cx="2325744" cy="670056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/>
          <a:p>
            <a:pPr algn="r">
              <a:defRPr/>
            </a:pPr>
            <a:r>
              <a:rPr lang="zh-CN" altLang="en-US" sz="2400" b="1" dirty="0">
                <a:solidFill>
                  <a:srgbClr val="03617A"/>
                </a:solidFill>
                <a:latin typeface="微软雅黑"/>
                <a:ea typeface="微软雅黑"/>
              </a:rPr>
              <a:t>制备 </a:t>
            </a:r>
            <a:r>
              <a:rPr lang="en-US" altLang="zh-CN" sz="2400" b="1" dirty="0">
                <a:solidFill>
                  <a:srgbClr val="C00000"/>
                </a:solidFill>
                <a:latin typeface="微软雅黑"/>
                <a:ea typeface="微软雅黑"/>
              </a:rPr>
              <a:t>C</a:t>
            </a:r>
            <a:r>
              <a:rPr lang="en-US" altLang="zh-CN" sz="2400" b="1" baseline="-25000" dirty="0">
                <a:solidFill>
                  <a:srgbClr val="C00000"/>
                </a:solidFill>
                <a:latin typeface="微软雅黑"/>
                <a:ea typeface="微软雅黑"/>
              </a:rPr>
              <a:t>f </a:t>
            </a:r>
            <a:r>
              <a:rPr lang="zh-CN" altLang="en-US" sz="2400" b="1" dirty="0">
                <a:solidFill>
                  <a:srgbClr val="C00000"/>
                </a:solidFill>
                <a:latin typeface="微软雅黑"/>
                <a:ea typeface="微软雅黑"/>
              </a:rPr>
              <a:t>编织体</a:t>
            </a:r>
            <a:endParaRPr lang="en-US" altLang="zh-CN" sz="2400" b="1" dirty="0">
              <a:solidFill>
                <a:srgbClr val="C00000"/>
              </a:solidFill>
              <a:latin typeface="微软雅黑"/>
              <a:ea typeface="微软雅黑"/>
            </a:endParaRPr>
          </a:p>
          <a:p>
            <a:pPr algn="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/>
                <a:ea typeface="微软雅黑"/>
              </a:rPr>
              <a:t>/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/>
                <a:ea typeface="微软雅黑"/>
              </a:rPr>
              <a:t>SiC</a:t>
            </a:r>
            <a:r>
              <a:rPr lang="en-US" altLang="zh-CN" sz="2400" b="1" dirty="0">
                <a:solidFill>
                  <a:srgbClr val="C00000"/>
                </a:solidFill>
                <a:latin typeface="微软雅黑"/>
                <a:ea typeface="微软雅黑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/>
                <a:ea typeface="微软雅黑"/>
              </a:rPr>
              <a:t>复合材料</a:t>
            </a:r>
          </a:p>
        </p:txBody>
      </p:sp>
      <p:sp>
        <p:nvSpPr>
          <p:cNvPr id="15" name="îSḷïḍe">
            <a:extLst>
              <a:ext uri="{FF2B5EF4-FFF2-40B4-BE49-F238E27FC236}">
                <a16:creationId xmlns:a16="http://schemas.microsoft.com/office/drawing/2014/main" id="{97418D5E-A10E-0542-C7EB-A9D424D1AFCF}"/>
              </a:ext>
            </a:extLst>
          </p:cNvPr>
          <p:cNvSpPr/>
          <p:nvPr/>
        </p:nvSpPr>
        <p:spPr>
          <a:xfrm>
            <a:off x="4572620" y="5094356"/>
            <a:ext cx="3442852" cy="524058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/>
                <a:ea typeface="微软雅黑"/>
              </a:rPr>
              <a:t>C</a:t>
            </a:r>
            <a:r>
              <a:rPr lang="en-US" altLang="zh-CN" sz="2400" b="1" baseline="-25000" dirty="0">
                <a:solidFill>
                  <a:srgbClr val="C00000"/>
                </a:solidFill>
                <a:latin typeface="微软雅黑"/>
                <a:ea typeface="微软雅黑"/>
              </a:rPr>
              <a:t>f </a:t>
            </a:r>
            <a:r>
              <a:rPr lang="zh-CN" altLang="en-US" sz="2400" b="1" dirty="0">
                <a:solidFill>
                  <a:srgbClr val="C00000"/>
                </a:solidFill>
                <a:latin typeface="微软雅黑"/>
                <a:ea typeface="微软雅黑"/>
              </a:rPr>
              <a:t>编织体</a:t>
            </a:r>
            <a:r>
              <a:rPr lang="en-US" altLang="zh-CN" sz="2400" b="1" dirty="0">
                <a:solidFill>
                  <a:srgbClr val="C00000"/>
                </a:solidFill>
                <a:latin typeface="微软雅黑"/>
                <a:ea typeface="微软雅黑"/>
              </a:rPr>
              <a:t>/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/>
                <a:ea typeface="微软雅黑"/>
              </a:rPr>
              <a:t>SiC</a:t>
            </a:r>
            <a:r>
              <a:rPr lang="en-US" altLang="zh-CN" sz="2400" b="1" dirty="0">
                <a:solidFill>
                  <a:srgbClr val="C00000"/>
                </a:solidFill>
                <a:latin typeface="微软雅黑"/>
                <a:ea typeface="微软雅黑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/>
                <a:ea typeface="微软雅黑"/>
              </a:rPr>
              <a:t>复合材料</a:t>
            </a:r>
            <a:r>
              <a:rPr lang="zh-CN" altLang="en-US" sz="2400" b="1" dirty="0">
                <a:solidFill>
                  <a:srgbClr val="03617A"/>
                </a:solidFill>
                <a:latin typeface="微软雅黑"/>
                <a:ea typeface="微软雅黑"/>
              </a:rPr>
              <a:t>的性能及其优化机制</a:t>
            </a:r>
          </a:p>
        </p:txBody>
      </p:sp>
    </p:spTree>
    <p:extLst>
      <p:ext uri="{BB962C8B-B14F-4D97-AF65-F5344CB8AC3E}">
        <p14:creationId xmlns:p14="http://schemas.microsoft.com/office/powerpoint/2010/main" val="266962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999E7A1E-8914-8147-BC4A-C669ED5D0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09" y="1700192"/>
            <a:ext cx="8717382" cy="47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圆角矩形 6">
            <a:extLst>
              <a:ext uri="{FF2B5EF4-FFF2-40B4-BE49-F238E27FC236}">
                <a16:creationId xmlns:a16="http://schemas.microsoft.com/office/drawing/2014/main" id="{A19B9EF3-B0C0-C587-43F0-744C7A0F5E33}"/>
              </a:ext>
            </a:extLst>
          </p:cNvPr>
          <p:cNvSpPr/>
          <p:nvPr/>
        </p:nvSpPr>
        <p:spPr>
          <a:xfrm>
            <a:off x="202779" y="887005"/>
            <a:ext cx="3444825" cy="813187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PCS </a:t>
            </a: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的裂解及</a:t>
            </a:r>
            <a:endParaRPr lang="en-US" altLang="zh-CN" sz="2000" b="1" kern="0" dirty="0">
              <a:solidFill>
                <a:prstClr val="white"/>
              </a:solidFill>
              <a:latin typeface="微软雅黑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组织结构表征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AC0E68F8-2BF4-3109-5A0A-58B898B71B97}"/>
              </a:ext>
            </a:extLst>
          </p:cNvPr>
          <p:cNvSpPr/>
          <p:nvPr/>
        </p:nvSpPr>
        <p:spPr>
          <a:xfrm>
            <a:off x="392209" y="171679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4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4" name="圆角矩形 6">
            <a:extLst>
              <a:ext uri="{FF2B5EF4-FFF2-40B4-BE49-F238E27FC236}">
                <a16:creationId xmlns:a16="http://schemas.microsoft.com/office/drawing/2014/main" id="{A19B9EF3-B0C0-C587-43F0-744C7A0F5E33}"/>
              </a:ext>
            </a:extLst>
          </p:cNvPr>
          <p:cNvSpPr/>
          <p:nvPr/>
        </p:nvSpPr>
        <p:spPr>
          <a:xfrm>
            <a:off x="202779" y="887005"/>
            <a:ext cx="2845221" cy="813187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en-US" altLang="zh-CN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C</a:t>
            </a:r>
            <a:r>
              <a:rPr lang="en-US" altLang="zh-CN" sz="2000" b="1" kern="0" baseline="-2500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f</a:t>
            </a:r>
            <a:r>
              <a:rPr lang="en-US" altLang="zh-CN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编织体</a:t>
            </a:r>
            <a:r>
              <a:rPr lang="en-US" altLang="zh-CN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/</a:t>
            </a:r>
            <a:r>
              <a:rPr lang="en-US" altLang="zh-CN" sz="2000" b="1" kern="0" dirty="0" err="1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SiC</a:t>
            </a:r>
            <a:r>
              <a:rPr lang="en-US" altLang="zh-CN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复合材料的制备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645C8E-6AD1-B8C6-F7E5-E920016CFB8E}"/>
              </a:ext>
            </a:extLst>
          </p:cNvPr>
          <p:cNvSpPr txBox="1"/>
          <p:nvPr/>
        </p:nvSpPr>
        <p:spPr>
          <a:xfrm>
            <a:off x="1558861" y="1663972"/>
            <a:ext cx="86453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3617A"/>
                </a:solidFill>
              </a:rPr>
              <a:t>一、</a:t>
            </a:r>
            <a:r>
              <a:rPr lang="en-US" altLang="zh-CN" sz="2800" b="1" dirty="0">
                <a:solidFill>
                  <a:srgbClr val="03617A"/>
                </a:solidFill>
              </a:rPr>
              <a:t>Cf</a:t>
            </a:r>
            <a:r>
              <a:rPr lang="zh-CN" altLang="en-US" sz="2800" b="1" dirty="0">
                <a:solidFill>
                  <a:srgbClr val="03617A"/>
                </a:solidFill>
              </a:rPr>
              <a:t>的</a:t>
            </a:r>
            <a:r>
              <a:rPr lang="en-US" altLang="zh-CN" sz="2800" b="1" dirty="0">
                <a:solidFill>
                  <a:srgbClr val="C00000"/>
                </a:solidFill>
              </a:rPr>
              <a:t>BN</a:t>
            </a:r>
            <a:r>
              <a:rPr lang="zh-CN" altLang="en-US" sz="2800" b="1" dirty="0">
                <a:solidFill>
                  <a:srgbClr val="C00000"/>
                </a:solidFill>
              </a:rPr>
              <a:t>界面</a:t>
            </a:r>
            <a:r>
              <a:rPr lang="zh-CN" altLang="en-US" sz="2800" b="1" dirty="0">
                <a:solidFill>
                  <a:srgbClr val="03617A"/>
                </a:solidFill>
              </a:rPr>
              <a:t>：化学气相沉积法（</a:t>
            </a:r>
            <a:r>
              <a:rPr lang="en-US" altLang="zh-CN" sz="2800" b="1" dirty="0">
                <a:solidFill>
                  <a:srgbClr val="03617A"/>
                </a:solidFill>
              </a:rPr>
              <a:t>CVD/CVI</a:t>
            </a:r>
            <a:r>
              <a:rPr lang="zh-CN" altLang="en-US" sz="2800" b="1" dirty="0">
                <a:solidFill>
                  <a:srgbClr val="03617A"/>
                </a:solidFill>
              </a:rPr>
              <a:t>），</a:t>
            </a:r>
            <a:endParaRPr lang="en-US" altLang="zh-CN" sz="2800" b="1" dirty="0">
              <a:solidFill>
                <a:srgbClr val="03617A"/>
              </a:solidFill>
            </a:endParaRPr>
          </a:p>
          <a:p>
            <a:r>
              <a:rPr lang="en-US" altLang="zh-CN" sz="2800" b="1" dirty="0">
                <a:solidFill>
                  <a:srgbClr val="03617A"/>
                </a:solidFill>
              </a:rPr>
              <a:t>                              </a:t>
            </a:r>
            <a:r>
              <a:rPr lang="zh-CN" altLang="en-US" sz="2800" b="1" dirty="0">
                <a:solidFill>
                  <a:srgbClr val="03617A"/>
                </a:solidFill>
              </a:rPr>
              <a:t>以 </a:t>
            </a:r>
            <a:r>
              <a:rPr lang="en-US" altLang="zh-CN" sz="2800" b="1" dirty="0">
                <a:solidFill>
                  <a:srgbClr val="03617A"/>
                </a:solidFill>
              </a:rPr>
              <a:t>BCl3- -NH3-H2-Ar </a:t>
            </a:r>
            <a:r>
              <a:rPr lang="zh-CN" altLang="en-US" sz="2800" b="1" dirty="0">
                <a:solidFill>
                  <a:srgbClr val="03617A"/>
                </a:solidFill>
              </a:rPr>
              <a:t>为前驱体系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C49579-FFEB-40F2-134A-D59F064C5F16}"/>
              </a:ext>
            </a:extLst>
          </p:cNvPr>
          <p:cNvSpPr txBox="1"/>
          <p:nvPr/>
        </p:nvSpPr>
        <p:spPr>
          <a:xfrm>
            <a:off x="1558861" y="2571335"/>
            <a:ext cx="6064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3617A"/>
                </a:solidFill>
              </a:rPr>
              <a:t>二、</a:t>
            </a:r>
            <a:r>
              <a:rPr lang="en-US" altLang="zh-CN" sz="2800" b="1" dirty="0">
                <a:solidFill>
                  <a:srgbClr val="C00000"/>
                </a:solidFill>
              </a:rPr>
              <a:t>PIP </a:t>
            </a:r>
            <a:r>
              <a:rPr lang="zh-CN" altLang="en-US" sz="2800" b="1" dirty="0">
                <a:solidFill>
                  <a:srgbClr val="C00000"/>
                </a:solidFill>
              </a:rPr>
              <a:t>法</a:t>
            </a:r>
            <a:r>
              <a:rPr lang="zh-CN" altLang="en-US" sz="2800" b="1" dirty="0">
                <a:solidFill>
                  <a:srgbClr val="03617A"/>
                </a:solidFill>
              </a:rPr>
              <a:t>制 </a:t>
            </a:r>
            <a:r>
              <a:rPr lang="en-US" altLang="zh-CN" sz="2800" b="1" dirty="0">
                <a:solidFill>
                  <a:srgbClr val="03617A"/>
                </a:solidFill>
              </a:rPr>
              <a:t>Cf </a:t>
            </a:r>
            <a:r>
              <a:rPr lang="zh-CN" altLang="en-US" sz="2800" b="1" dirty="0">
                <a:solidFill>
                  <a:srgbClr val="03617A"/>
                </a:solidFill>
              </a:rPr>
              <a:t>编织体</a:t>
            </a:r>
            <a:r>
              <a:rPr lang="en-US" altLang="zh-CN" sz="2800" b="1" dirty="0">
                <a:solidFill>
                  <a:srgbClr val="03617A"/>
                </a:solidFill>
              </a:rPr>
              <a:t>/</a:t>
            </a:r>
            <a:r>
              <a:rPr lang="en-US" altLang="zh-CN" sz="2800" b="1" dirty="0" err="1">
                <a:solidFill>
                  <a:srgbClr val="03617A"/>
                </a:solidFill>
              </a:rPr>
              <a:t>SiC</a:t>
            </a:r>
            <a:r>
              <a:rPr lang="en-US" altLang="zh-CN" sz="2800" b="1" dirty="0">
                <a:solidFill>
                  <a:srgbClr val="03617A"/>
                </a:solidFill>
              </a:rPr>
              <a:t> </a:t>
            </a:r>
            <a:r>
              <a:rPr lang="zh-CN" altLang="en-US" sz="2800" b="1" dirty="0">
                <a:solidFill>
                  <a:srgbClr val="03617A"/>
                </a:solidFill>
              </a:rPr>
              <a:t>复合材料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B7F3E4A-DF59-277C-B0F1-4A7E5276F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434" y="3150134"/>
            <a:ext cx="9474167" cy="3183396"/>
          </a:xfrm>
          <a:prstGeom prst="rect">
            <a:avLst/>
          </a:prstGeom>
        </p:spPr>
      </p:pic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1DBF51CD-0F3D-EBFC-8071-7DA2D7731166}"/>
              </a:ext>
            </a:extLst>
          </p:cNvPr>
          <p:cNvSpPr/>
          <p:nvPr/>
        </p:nvSpPr>
        <p:spPr>
          <a:xfrm>
            <a:off x="386247" y="182192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52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4" name="圆角矩形 6">
            <a:extLst>
              <a:ext uri="{FF2B5EF4-FFF2-40B4-BE49-F238E27FC236}">
                <a16:creationId xmlns:a16="http://schemas.microsoft.com/office/drawing/2014/main" id="{A19B9EF3-B0C0-C587-43F0-744C7A0F5E33}"/>
              </a:ext>
            </a:extLst>
          </p:cNvPr>
          <p:cNvSpPr/>
          <p:nvPr/>
        </p:nvSpPr>
        <p:spPr>
          <a:xfrm>
            <a:off x="202779" y="887005"/>
            <a:ext cx="2845221" cy="813187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en-US" altLang="zh-CN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Cf/</a:t>
            </a:r>
            <a:r>
              <a:rPr lang="en-US" altLang="zh-CN" sz="2000" b="1" kern="0" dirty="0" err="1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SiC</a:t>
            </a:r>
            <a:r>
              <a:rPr lang="en-US" altLang="zh-CN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复合材料的</a:t>
            </a:r>
            <a:endParaRPr lang="en-US" altLang="zh-CN" sz="2000" b="1" kern="0" dirty="0">
              <a:solidFill>
                <a:prstClr val="white"/>
              </a:solidFill>
              <a:latin typeface="微软雅黑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性能及其优化机制</a:t>
            </a:r>
          </a:p>
        </p:txBody>
      </p:sp>
      <p:sp>
        <p:nvSpPr>
          <p:cNvPr id="17" name="ïšļide">
            <a:extLst>
              <a:ext uri="{FF2B5EF4-FFF2-40B4-BE49-F238E27FC236}">
                <a16:creationId xmlns:a16="http://schemas.microsoft.com/office/drawing/2014/main" id="{F7942060-ABD0-2273-AE60-E18DF50A08AE}"/>
              </a:ext>
            </a:extLst>
          </p:cNvPr>
          <p:cNvSpPr/>
          <p:nvPr/>
        </p:nvSpPr>
        <p:spPr>
          <a:xfrm>
            <a:off x="3192929" y="1912842"/>
            <a:ext cx="4131691" cy="157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86" extrusionOk="0">
                <a:moveTo>
                  <a:pt x="4151" y="30"/>
                </a:moveTo>
                <a:cubicBezTo>
                  <a:pt x="3034" y="-26"/>
                  <a:pt x="1958" y="1128"/>
                  <a:pt x="1185" y="3213"/>
                </a:cubicBezTo>
                <a:cubicBezTo>
                  <a:pt x="-417" y="7532"/>
                  <a:pt x="-400" y="14374"/>
                  <a:pt x="1266" y="18470"/>
                </a:cubicBezTo>
                <a:cubicBezTo>
                  <a:pt x="1954" y="20160"/>
                  <a:pt x="2823" y="21094"/>
                  <a:pt x="3717" y="21328"/>
                </a:cubicBezTo>
                <a:cubicBezTo>
                  <a:pt x="4656" y="21574"/>
                  <a:pt x="5634" y="21052"/>
                  <a:pt x="6470" y="19636"/>
                </a:cubicBezTo>
                <a:cubicBezTo>
                  <a:pt x="6990" y="18756"/>
                  <a:pt x="7412" y="17571"/>
                  <a:pt x="7792" y="16300"/>
                </a:cubicBezTo>
                <a:cubicBezTo>
                  <a:pt x="8165" y="15052"/>
                  <a:pt x="8499" y="13715"/>
                  <a:pt x="8966" y="12702"/>
                </a:cubicBezTo>
                <a:cubicBezTo>
                  <a:pt x="9147" y="12309"/>
                  <a:pt x="9346" y="11973"/>
                  <a:pt x="9564" y="11748"/>
                </a:cubicBezTo>
                <a:cubicBezTo>
                  <a:pt x="9771" y="11535"/>
                  <a:pt x="9993" y="11427"/>
                  <a:pt x="10218" y="11431"/>
                </a:cubicBezTo>
                <a:lnTo>
                  <a:pt x="18848" y="11431"/>
                </a:lnTo>
                <a:cubicBezTo>
                  <a:pt x="20169" y="11380"/>
                  <a:pt x="21183" y="8383"/>
                  <a:pt x="21027" y="4992"/>
                </a:cubicBezTo>
                <a:cubicBezTo>
                  <a:pt x="20895" y="2149"/>
                  <a:pt x="19955" y="20"/>
                  <a:pt x="18848" y="58"/>
                </a:cubicBezTo>
                <a:lnTo>
                  <a:pt x="5175" y="0"/>
                </a:lnTo>
                <a:lnTo>
                  <a:pt x="4151" y="3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 cap="none">
                <a:solidFill>
                  <a:srgbClr val="000000"/>
                </a:solidFill>
              </a:defRPr>
            </a:pPr>
            <a:endParaRPr sz="3200" dirty="0">
              <a:solidFill>
                <a:srgbClr val="000000"/>
              </a:solidFill>
              <a:latin typeface="Arial"/>
              <a:ea typeface="微软雅黑 Light"/>
            </a:endParaRPr>
          </a:p>
        </p:txBody>
      </p:sp>
      <p:sp>
        <p:nvSpPr>
          <p:cNvPr id="18" name="ïšḷîḓe">
            <a:extLst>
              <a:ext uri="{FF2B5EF4-FFF2-40B4-BE49-F238E27FC236}">
                <a16:creationId xmlns:a16="http://schemas.microsoft.com/office/drawing/2014/main" id="{F2BB9F39-CBD2-05C1-C618-9643303C076D}"/>
              </a:ext>
            </a:extLst>
          </p:cNvPr>
          <p:cNvSpPr/>
          <p:nvPr/>
        </p:nvSpPr>
        <p:spPr>
          <a:xfrm>
            <a:off x="3385141" y="2105924"/>
            <a:ext cx="1240019" cy="1204462"/>
          </a:xfrm>
          <a:prstGeom prst="ellipse">
            <a:avLst/>
          </a:prstGeom>
          <a:solidFill>
            <a:srgbClr val="03617A"/>
          </a:solidFill>
          <a:ln w="3175" cap="flat" cmpd="sng" algn="ctr">
            <a:noFill/>
            <a:prstDash val="solid"/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>
              <a:defRPr/>
            </a:pPr>
            <a:r>
              <a:rPr lang="en-US" altLang="zh-CN" sz="4000" b="1" kern="0" dirty="0">
                <a:solidFill>
                  <a:prstClr val="white"/>
                </a:solidFill>
                <a:latin typeface="Arial"/>
                <a:ea typeface="微软雅黑 Light"/>
              </a:rPr>
              <a:t>01</a:t>
            </a:r>
            <a:endParaRPr lang="zh-CN" altLang="en-US" sz="4000" b="1" kern="0" dirty="0">
              <a:solidFill>
                <a:prstClr val="white"/>
              </a:solidFill>
              <a:latin typeface="Arial"/>
              <a:ea typeface="微软雅黑 Light"/>
            </a:endParaRPr>
          </a:p>
        </p:txBody>
      </p:sp>
      <p:sp>
        <p:nvSpPr>
          <p:cNvPr id="19" name="ïŝḷiḑê">
            <a:extLst>
              <a:ext uri="{FF2B5EF4-FFF2-40B4-BE49-F238E27FC236}">
                <a16:creationId xmlns:a16="http://schemas.microsoft.com/office/drawing/2014/main" id="{7F6A0EBE-DA54-A47F-D395-1B6A9DA35BFE}"/>
              </a:ext>
            </a:extLst>
          </p:cNvPr>
          <p:cNvSpPr/>
          <p:nvPr/>
        </p:nvSpPr>
        <p:spPr>
          <a:xfrm rot="10800000">
            <a:off x="4867379" y="2202724"/>
            <a:ext cx="4131691" cy="157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86" extrusionOk="0">
                <a:moveTo>
                  <a:pt x="4151" y="30"/>
                </a:moveTo>
                <a:cubicBezTo>
                  <a:pt x="3034" y="-26"/>
                  <a:pt x="1958" y="1128"/>
                  <a:pt x="1185" y="3213"/>
                </a:cubicBezTo>
                <a:cubicBezTo>
                  <a:pt x="-417" y="7532"/>
                  <a:pt x="-400" y="14374"/>
                  <a:pt x="1266" y="18470"/>
                </a:cubicBezTo>
                <a:cubicBezTo>
                  <a:pt x="1954" y="20160"/>
                  <a:pt x="2823" y="21094"/>
                  <a:pt x="3717" y="21328"/>
                </a:cubicBezTo>
                <a:cubicBezTo>
                  <a:pt x="4656" y="21574"/>
                  <a:pt x="5634" y="21052"/>
                  <a:pt x="6470" y="19636"/>
                </a:cubicBezTo>
                <a:cubicBezTo>
                  <a:pt x="6990" y="18756"/>
                  <a:pt x="7412" y="17571"/>
                  <a:pt x="7792" y="16300"/>
                </a:cubicBezTo>
                <a:cubicBezTo>
                  <a:pt x="8165" y="15052"/>
                  <a:pt x="8499" y="13715"/>
                  <a:pt x="8966" y="12702"/>
                </a:cubicBezTo>
                <a:cubicBezTo>
                  <a:pt x="9147" y="12309"/>
                  <a:pt x="9346" y="11973"/>
                  <a:pt x="9564" y="11748"/>
                </a:cubicBezTo>
                <a:cubicBezTo>
                  <a:pt x="9771" y="11535"/>
                  <a:pt x="9993" y="11427"/>
                  <a:pt x="10218" y="11431"/>
                </a:cubicBezTo>
                <a:lnTo>
                  <a:pt x="18848" y="11431"/>
                </a:lnTo>
                <a:cubicBezTo>
                  <a:pt x="20169" y="11380"/>
                  <a:pt x="21183" y="8383"/>
                  <a:pt x="21027" y="4992"/>
                </a:cubicBezTo>
                <a:cubicBezTo>
                  <a:pt x="20895" y="2149"/>
                  <a:pt x="19955" y="20"/>
                  <a:pt x="18848" y="58"/>
                </a:cubicBezTo>
                <a:lnTo>
                  <a:pt x="5175" y="0"/>
                </a:lnTo>
                <a:lnTo>
                  <a:pt x="4151" y="3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" lastClr="FFFFFF"/>
            </a:solidFill>
            <a:prstDash val="solid"/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>
              <a:defRPr/>
            </a:pPr>
            <a:endParaRPr sz="2000" kern="0" dirty="0">
              <a:solidFill>
                <a:prstClr val="white"/>
              </a:solidFill>
              <a:latin typeface="Arial"/>
              <a:ea typeface="微软雅黑 Light"/>
            </a:endParaRPr>
          </a:p>
        </p:txBody>
      </p:sp>
      <p:sp>
        <p:nvSpPr>
          <p:cNvPr id="20" name="íṩļïďê">
            <a:extLst>
              <a:ext uri="{FF2B5EF4-FFF2-40B4-BE49-F238E27FC236}">
                <a16:creationId xmlns:a16="http://schemas.microsoft.com/office/drawing/2014/main" id="{C0880BBC-1526-D0C8-C03E-3B2F29076FF7}"/>
              </a:ext>
            </a:extLst>
          </p:cNvPr>
          <p:cNvSpPr/>
          <p:nvPr/>
        </p:nvSpPr>
        <p:spPr>
          <a:xfrm>
            <a:off x="7566843" y="2383304"/>
            <a:ext cx="1240019" cy="1204462"/>
          </a:xfrm>
          <a:prstGeom prst="ellipse">
            <a:avLst/>
          </a:prstGeom>
          <a:solidFill>
            <a:srgbClr val="03617A"/>
          </a:solidFill>
          <a:ln w="3175" cap="flat" cmpd="sng" algn="ctr">
            <a:noFill/>
            <a:prstDash val="solid"/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>
              <a:defRPr/>
            </a:pPr>
            <a:r>
              <a:rPr lang="en-US" altLang="zh-CN" sz="4000" b="1" kern="0" dirty="0">
                <a:solidFill>
                  <a:prstClr val="white"/>
                </a:solidFill>
                <a:latin typeface="Arial"/>
                <a:ea typeface="微软雅黑 Light"/>
              </a:rPr>
              <a:t>02</a:t>
            </a:r>
            <a:endParaRPr lang="zh-CN" altLang="en-US" sz="4000" b="1" kern="0" dirty="0">
              <a:solidFill>
                <a:prstClr val="white"/>
              </a:solidFill>
              <a:latin typeface="Arial"/>
              <a:ea typeface="微软雅黑 Light"/>
            </a:endParaRPr>
          </a:p>
        </p:txBody>
      </p:sp>
      <p:sp>
        <p:nvSpPr>
          <p:cNvPr id="21" name="ïsḷïḋê">
            <a:extLst>
              <a:ext uri="{FF2B5EF4-FFF2-40B4-BE49-F238E27FC236}">
                <a16:creationId xmlns:a16="http://schemas.microsoft.com/office/drawing/2014/main" id="{3948262C-2C47-B3F0-902E-51B9C82A2144}"/>
              </a:ext>
            </a:extLst>
          </p:cNvPr>
          <p:cNvSpPr/>
          <p:nvPr/>
        </p:nvSpPr>
        <p:spPr>
          <a:xfrm>
            <a:off x="3192929" y="4040960"/>
            <a:ext cx="4131691" cy="157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86" extrusionOk="0">
                <a:moveTo>
                  <a:pt x="4151" y="30"/>
                </a:moveTo>
                <a:cubicBezTo>
                  <a:pt x="3034" y="-26"/>
                  <a:pt x="1958" y="1128"/>
                  <a:pt x="1185" y="3213"/>
                </a:cubicBezTo>
                <a:cubicBezTo>
                  <a:pt x="-417" y="7532"/>
                  <a:pt x="-400" y="14374"/>
                  <a:pt x="1266" y="18470"/>
                </a:cubicBezTo>
                <a:cubicBezTo>
                  <a:pt x="1954" y="20160"/>
                  <a:pt x="2823" y="21094"/>
                  <a:pt x="3717" y="21328"/>
                </a:cubicBezTo>
                <a:cubicBezTo>
                  <a:pt x="4656" y="21574"/>
                  <a:pt x="5634" y="21052"/>
                  <a:pt x="6470" y="19636"/>
                </a:cubicBezTo>
                <a:cubicBezTo>
                  <a:pt x="6990" y="18756"/>
                  <a:pt x="7412" y="17571"/>
                  <a:pt x="7792" y="16300"/>
                </a:cubicBezTo>
                <a:cubicBezTo>
                  <a:pt x="8165" y="15052"/>
                  <a:pt x="8499" y="13715"/>
                  <a:pt x="8966" y="12702"/>
                </a:cubicBezTo>
                <a:cubicBezTo>
                  <a:pt x="9147" y="12309"/>
                  <a:pt x="9346" y="11973"/>
                  <a:pt x="9564" y="11748"/>
                </a:cubicBezTo>
                <a:cubicBezTo>
                  <a:pt x="9771" y="11535"/>
                  <a:pt x="9993" y="11427"/>
                  <a:pt x="10218" y="11431"/>
                </a:cubicBezTo>
                <a:lnTo>
                  <a:pt x="18848" y="11431"/>
                </a:lnTo>
                <a:cubicBezTo>
                  <a:pt x="20169" y="11380"/>
                  <a:pt x="21183" y="8383"/>
                  <a:pt x="21027" y="4992"/>
                </a:cubicBezTo>
                <a:cubicBezTo>
                  <a:pt x="20895" y="2149"/>
                  <a:pt x="19955" y="20"/>
                  <a:pt x="18848" y="58"/>
                </a:cubicBezTo>
                <a:lnTo>
                  <a:pt x="5175" y="0"/>
                </a:lnTo>
                <a:lnTo>
                  <a:pt x="4151" y="3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 cap="none">
                <a:solidFill>
                  <a:srgbClr val="000000"/>
                </a:solidFill>
              </a:defRPr>
            </a:pPr>
            <a:endParaRPr sz="3200" dirty="0">
              <a:solidFill>
                <a:srgbClr val="000000"/>
              </a:solidFill>
              <a:latin typeface="Arial"/>
              <a:ea typeface="微软雅黑 Light"/>
            </a:endParaRPr>
          </a:p>
        </p:txBody>
      </p:sp>
      <p:sp>
        <p:nvSpPr>
          <p:cNvPr id="22" name="í$ḻíḓê">
            <a:extLst>
              <a:ext uri="{FF2B5EF4-FFF2-40B4-BE49-F238E27FC236}">
                <a16:creationId xmlns:a16="http://schemas.microsoft.com/office/drawing/2014/main" id="{20B5038C-F088-627C-E0E4-13FB3A09E4FD}"/>
              </a:ext>
            </a:extLst>
          </p:cNvPr>
          <p:cNvSpPr/>
          <p:nvPr/>
        </p:nvSpPr>
        <p:spPr>
          <a:xfrm>
            <a:off x="3385141" y="4234042"/>
            <a:ext cx="1240019" cy="1204462"/>
          </a:xfrm>
          <a:prstGeom prst="ellipse">
            <a:avLst/>
          </a:prstGeom>
          <a:solidFill>
            <a:srgbClr val="03617A"/>
          </a:solidFill>
          <a:ln w="3175" cap="flat" cmpd="sng" algn="ctr">
            <a:noFill/>
            <a:prstDash val="solid"/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>
              <a:defRPr/>
            </a:pPr>
            <a:r>
              <a:rPr lang="en-US" altLang="zh-CN" sz="4000" b="1" kern="0" dirty="0">
                <a:solidFill>
                  <a:prstClr val="white"/>
                </a:solidFill>
                <a:latin typeface="Arial"/>
                <a:ea typeface="微软雅黑 Light"/>
              </a:rPr>
              <a:t>03</a:t>
            </a:r>
            <a:endParaRPr lang="zh-CN" altLang="en-US" sz="4000" b="1" kern="0" dirty="0">
              <a:solidFill>
                <a:prstClr val="white"/>
              </a:solidFill>
              <a:latin typeface="Arial"/>
              <a:ea typeface="微软雅黑 Light"/>
            </a:endParaRPr>
          </a:p>
        </p:txBody>
      </p:sp>
      <p:sp>
        <p:nvSpPr>
          <p:cNvPr id="23" name="ïŝ1íḍé">
            <a:extLst>
              <a:ext uri="{FF2B5EF4-FFF2-40B4-BE49-F238E27FC236}">
                <a16:creationId xmlns:a16="http://schemas.microsoft.com/office/drawing/2014/main" id="{D29D94AE-F5BF-445A-E9F2-E2ED4DD051F0}"/>
              </a:ext>
            </a:extLst>
          </p:cNvPr>
          <p:cNvSpPr/>
          <p:nvPr/>
        </p:nvSpPr>
        <p:spPr>
          <a:xfrm rot="10800000">
            <a:off x="4867379" y="4330843"/>
            <a:ext cx="4131691" cy="157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86" extrusionOk="0">
                <a:moveTo>
                  <a:pt x="4151" y="30"/>
                </a:moveTo>
                <a:cubicBezTo>
                  <a:pt x="3034" y="-26"/>
                  <a:pt x="1958" y="1128"/>
                  <a:pt x="1185" y="3213"/>
                </a:cubicBezTo>
                <a:cubicBezTo>
                  <a:pt x="-417" y="7532"/>
                  <a:pt x="-400" y="14374"/>
                  <a:pt x="1266" y="18470"/>
                </a:cubicBezTo>
                <a:cubicBezTo>
                  <a:pt x="1954" y="20160"/>
                  <a:pt x="2823" y="21094"/>
                  <a:pt x="3717" y="21328"/>
                </a:cubicBezTo>
                <a:cubicBezTo>
                  <a:pt x="4656" y="21574"/>
                  <a:pt x="5634" y="21052"/>
                  <a:pt x="6470" y="19636"/>
                </a:cubicBezTo>
                <a:cubicBezTo>
                  <a:pt x="6990" y="18756"/>
                  <a:pt x="7412" y="17571"/>
                  <a:pt x="7792" y="16300"/>
                </a:cubicBezTo>
                <a:cubicBezTo>
                  <a:pt x="8165" y="15052"/>
                  <a:pt x="8499" y="13715"/>
                  <a:pt x="8966" y="12702"/>
                </a:cubicBezTo>
                <a:cubicBezTo>
                  <a:pt x="9147" y="12309"/>
                  <a:pt x="9346" y="11973"/>
                  <a:pt x="9564" y="11748"/>
                </a:cubicBezTo>
                <a:cubicBezTo>
                  <a:pt x="9771" y="11535"/>
                  <a:pt x="9993" y="11427"/>
                  <a:pt x="10218" y="11431"/>
                </a:cubicBezTo>
                <a:lnTo>
                  <a:pt x="18848" y="11431"/>
                </a:lnTo>
                <a:cubicBezTo>
                  <a:pt x="20169" y="11380"/>
                  <a:pt x="21183" y="8383"/>
                  <a:pt x="21027" y="4992"/>
                </a:cubicBezTo>
                <a:cubicBezTo>
                  <a:pt x="20895" y="2149"/>
                  <a:pt x="19955" y="20"/>
                  <a:pt x="18848" y="58"/>
                </a:cubicBezTo>
                <a:lnTo>
                  <a:pt x="5175" y="0"/>
                </a:lnTo>
                <a:lnTo>
                  <a:pt x="4151" y="3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" lastClr="FFFFFF"/>
            </a:solidFill>
            <a:prstDash val="solid"/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>
              <a:defRPr/>
            </a:pPr>
            <a:endParaRPr sz="2000" kern="0" dirty="0">
              <a:solidFill>
                <a:prstClr val="white"/>
              </a:solidFill>
              <a:latin typeface="Arial"/>
              <a:ea typeface="微软雅黑 Light"/>
            </a:endParaRPr>
          </a:p>
        </p:txBody>
      </p:sp>
      <p:sp>
        <p:nvSpPr>
          <p:cNvPr id="24" name="ïśľiďê">
            <a:extLst>
              <a:ext uri="{FF2B5EF4-FFF2-40B4-BE49-F238E27FC236}">
                <a16:creationId xmlns:a16="http://schemas.microsoft.com/office/drawing/2014/main" id="{2A467CD7-26C5-0712-DDB1-F2C203FD8079}"/>
              </a:ext>
            </a:extLst>
          </p:cNvPr>
          <p:cNvSpPr/>
          <p:nvPr/>
        </p:nvSpPr>
        <p:spPr>
          <a:xfrm>
            <a:off x="7566843" y="4511422"/>
            <a:ext cx="1240019" cy="1204462"/>
          </a:xfrm>
          <a:prstGeom prst="ellipse">
            <a:avLst/>
          </a:prstGeom>
          <a:solidFill>
            <a:srgbClr val="03617A"/>
          </a:solidFill>
          <a:ln w="3175" cap="flat" cmpd="sng" algn="ctr">
            <a:noFill/>
            <a:prstDash val="solid"/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>
              <a:defRPr/>
            </a:pPr>
            <a:r>
              <a:rPr lang="en-US" altLang="zh-CN" sz="4000" b="1" kern="0" dirty="0">
                <a:solidFill>
                  <a:prstClr val="white"/>
                </a:solidFill>
                <a:latin typeface="Arial"/>
                <a:ea typeface="微软雅黑 Light"/>
              </a:rPr>
              <a:t>04</a:t>
            </a:r>
            <a:endParaRPr lang="zh-CN" altLang="en-US" sz="4000" b="1" kern="0" dirty="0">
              <a:solidFill>
                <a:prstClr val="white"/>
              </a:solidFill>
              <a:latin typeface="Arial"/>
              <a:ea typeface="微软雅黑 Light"/>
            </a:endParaRPr>
          </a:p>
        </p:txBody>
      </p:sp>
      <p:sp>
        <p:nvSpPr>
          <p:cNvPr id="25" name="î$ḻïďé">
            <a:extLst>
              <a:ext uri="{FF2B5EF4-FFF2-40B4-BE49-F238E27FC236}">
                <a16:creationId xmlns:a16="http://schemas.microsoft.com/office/drawing/2014/main" id="{2BF23FE2-00FC-374D-B8ED-C6E148EF9A61}"/>
              </a:ext>
            </a:extLst>
          </p:cNvPr>
          <p:cNvSpPr txBox="1"/>
          <p:nvPr/>
        </p:nvSpPr>
        <p:spPr>
          <a:xfrm>
            <a:off x="4817372" y="2059749"/>
            <a:ext cx="2400804" cy="53655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>
              <a:defRPr>
                <a:solidFill>
                  <a:schemeClr val="dk1">
                    <a:lumMod val="100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sz="2800" b="1" dirty="0">
                <a:solidFill>
                  <a:srgbClr val="03617A"/>
                </a:solidFill>
                <a:latin typeface="微软雅黑"/>
                <a:ea typeface="微软雅黑"/>
              </a:rPr>
              <a:t>常温力学性能</a:t>
            </a:r>
          </a:p>
        </p:txBody>
      </p:sp>
      <p:sp>
        <p:nvSpPr>
          <p:cNvPr id="26" name="îŝlïḓê">
            <a:extLst>
              <a:ext uri="{FF2B5EF4-FFF2-40B4-BE49-F238E27FC236}">
                <a16:creationId xmlns:a16="http://schemas.microsoft.com/office/drawing/2014/main" id="{FD41A48E-C4FB-31CB-710A-C49085807EEB}"/>
              </a:ext>
            </a:extLst>
          </p:cNvPr>
          <p:cNvSpPr txBox="1"/>
          <p:nvPr/>
        </p:nvSpPr>
        <p:spPr>
          <a:xfrm>
            <a:off x="5105185" y="3097382"/>
            <a:ext cx="1624434" cy="53655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>
              <a:defRPr>
                <a:solidFill>
                  <a:schemeClr val="dk1">
                    <a:lumMod val="100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sz="2800" b="1" dirty="0">
                <a:solidFill>
                  <a:srgbClr val="03617A"/>
                </a:solidFill>
                <a:latin typeface="微软雅黑"/>
                <a:ea typeface="微软雅黑"/>
              </a:rPr>
              <a:t>吸波性能</a:t>
            </a:r>
          </a:p>
        </p:txBody>
      </p:sp>
      <p:sp>
        <p:nvSpPr>
          <p:cNvPr id="27" name="işlîḓé">
            <a:extLst>
              <a:ext uri="{FF2B5EF4-FFF2-40B4-BE49-F238E27FC236}">
                <a16:creationId xmlns:a16="http://schemas.microsoft.com/office/drawing/2014/main" id="{C3ED1553-E877-54E0-D232-9717B052A1DA}"/>
              </a:ext>
            </a:extLst>
          </p:cNvPr>
          <p:cNvSpPr txBox="1"/>
          <p:nvPr/>
        </p:nvSpPr>
        <p:spPr>
          <a:xfrm>
            <a:off x="4601001" y="4183936"/>
            <a:ext cx="2747776" cy="53655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>
              <a:defRPr>
                <a:solidFill>
                  <a:schemeClr val="dk1">
                    <a:lumMod val="100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sz="2800" b="1" dirty="0">
                <a:solidFill>
                  <a:srgbClr val="03617A"/>
                </a:solidFill>
                <a:latin typeface="微软雅黑"/>
                <a:ea typeface="微软雅黑"/>
              </a:rPr>
              <a:t>高温抗氧化性能</a:t>
            </a:r>
          </a:p>
        </p:txBody>
      </p:sp>
      <p:sp>
        <p:nvSpPr>
          <p:cNvPr id="28" name="ïṡľiďé">
            <a:extLst>
              <a:ext uri="{FF2B5EF4-FFF2-40B4-BE49-F238E27FC236}">
                <a16:creationId xmlns:a16="http://schemas.microsoft.com/office/drawing/2014/main" id="{2889A093-BF02-3549-491C-A0233D700CB5}"/>
              </a:ext>
            </a:extLst>
          </p:cNvPr>
          <p:cNvSpPr txBox="1"/>
          <p:nvPr/>
        </p:nvSpPr>
        <p:spPr>
          <a:xfrm>
            <a:off x="4961992" y="5225500"/>
            <a:ext cx="1624434" cy="53655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>
              <a:defRPr>
                <a:solidFill>
                  <a:schemeClr val="dk1">
                    <a:lumMod val="100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sz="2800" b="1" dirty="0">
                <a:solidFill>
                  <a:srgbClr val="03617A"/>
                </a:solidFill>
                <a:latin typeface="微软雅黑"/>
                <a:ea typeface="微软雅黑"/>
              </a:rPr>
              <a:t>电性能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F0C61C8D-D4B5-3CC9-9707-F62296312DE7}"/>
              </a:ext>
            </a:extLst>
          </p:cNvPr>
          <p:cNvSpPr/>
          <p:nvPr/>
        </p:nvSpPr>
        <p:spPr>
          <a:xfrm>
            <a:off x="391091" y="183432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1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4" name="圆角矩形 6">
            <a:extLst>
              <a:ext uri="{FF2B5EF4-FFF2-40B4-BE49-F238E27FC236}">
                <a16:creationId xmlns:a16="http://schemas.microsoft.com/office/drawing/2014/main" id="{A19B9EF3-B0C0-C587-43F0-744C7A0F5E33}"/>
              </a:ext>
            </a:extLst>
          </p:cNvPr>
          <p:cNvSpPr/>
          <p:nvPr/>
        </p:nvSpPr>
        <p:spPr>
          <a:xfrm>
            <a:off x="202779" y="887005"/>
            <a:ext cx="2845221" cy="813187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常温力学性能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501C1F-D0E8-3DF8-DC38-A0260180F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04" y="1972688"/>
            <a:ext cx="3851817" cy="399830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61F4137-8E7B-1EC8-2C6C-C3432A856D36}"/>
              </a:ext>
            </a:extLst>
          </p:cNvPr>
          <p:cNvSpPr txBox="1"/>
          <p:nvPr/>
        </p:nvSpPr>
        <p:spPr>
          <a:xfrm>
            <a:off x="4000921" y="1293598"/>
            <a:ext cx="7988300" cy="261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</a:rPr>
              <a:t>三点弯曲强度</a:t>
            </a:r>
            <a:r>
              <a:rPr lang="zh-CN" altLang="en-US" sz="2800" b="1" dirty="0">
                <a:solidFill>
                  <a:srgbClr val="03617A"/>
                </a:solidFill>
              </a:rPr>
              <a:t>：样品尺寸为 </a:t>
            </a:r>
            <a:r>
              <a:rPr lang="en-US" altLang="zh-CN" sz="2800" b="1" dirty="0">
                <a:solidFill>
                  <a:srgbClr val="03617A"/>
                </a:solidFill>
              </a:rPr>
              <a:t>30 mm×3 mm×4mm</a:t>
            </a:r>
            <a:r>
              <a:rPr lang="zh-CN" altLang="en-US" sz="2800" b="1" dirty="0">
                <a:solidFill>
                  <a:srgbClr val="03617A"/>
                </a:solidFill>
              </a:rPr>
              <a:t>，</a:t>
            </a:r>
            <a:endParaRPr lang="en-US" altLang="zh-CN" sz="2800" b="1" dirty="0">
              <a:solidFill>
                <a:srgbClr val="03617A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3617A"/>
                </a:solidFill>
              </a:rPr>
              <a:t>跨距为 </a:t>
            </a:r>
            <a:r>
              <a:rPr lang="en-US" altLang="zh-CN" sz="2800" b="1" dirty="0">
                <a:solidFill>
                  <a:srgbClr val="03617A"/>
                </a:solidFill>
              </a:rPr>
              <a:t>16 mm</a:t>
            </a:r>
            <a:r>
              <a:rPr lang="zh-CN" altLang="en-US" sz="2800" b="1" dirty="0">
                <a:solidFill>
                  <a:srgbClr val="03617A"/>
                </a:solidFill>
              </a:rPr>
              <a:t>，加载速度为 </a:t>
            </a:r>
            <a:r>
              <a:rPr lang="en-US" altLang="zh-CN" sz="2800" b="1" dirty="0">
                <a:solidFill>
                  <a:srgbClr val="03617A"/>
                </a:solidFill>
              </a:rPr>
              <a:t>0.5 mm/min</a:t>
            </a:r>
            <a:r>
              <a:rPr lang="zh-CN" altLang="en-US" sz="2800" b="1" dirty="0">
                <a:solidFill>
                  <a:srgbClr val="03617A"/>
                </a:solidFill>
              </a:rPr>
              <a:t>。</a:t>
            </a:r>
            <a:endParaRPr lang="en-US" altLang="zh-CN" sz="2800" b="1" dirty="0">
              <a:solidFill>
                <a:srgbClr val="03617A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</a:rPr>
              <a:t>断裂韧性</a:t>
            </a:r>
            <a:r>
              <a:rPr lang="zh-CN" altLang="en-US" sz="2800" b="1" dirty="0">
                <a:solidFill>
                  <a:srgbClr val="03617A"/>
                </a:solidFill>
              </a:rPr>
              <a:t>：</a:t>
            </a:r>
            <a:r>
              <a:rPr lang="zh-CN" altLang="en-US" sz="2800" b="1" dirty="0">
                <a:solidFill>
                  <a:srgbClr val="C00000"/>
                </a:solidFill>
              </a:rPr>
              <a:t>单边切口梁法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3617A"/>
                </a:solidFill>
              </a:rPr>
              <a:t>切口深度为 </a:t>
            </a:r>
            <a:r>
              <a:rPr lang="en-US" altLang="zh-CN" sz="2800" b="1" dirty="0">
                <a:solidFill>
                  <a:srgbClr val="03617A"/>
                </a:solidFill>
              </a:rPr>
              <a:t>3.5 mm</a:t>
            </a:r>
            <a:r>
              <a:rPr lang="zh-CN" altLang="en-US" sz="2800" b="1" dirty="0">
                <a:solidFill>
                  <a:srgbClr val="03617A"/>
                </a:solidFill>
              </a:rPr>
              <a:t>，加载速度为 </a:t>
            </a:r>
            <a:r>
              <a:rPr lang="en-US" altLang="zh-CN" sz="2800" b="1" dirty="0">
                <a:solidFill>
                  <a:srgbClr val="03617A"/>
                </a:solidFill>
              </a:rPr>
              <a:t>0.1 mm/min</a:t>
            </a:r>
            <a:r>
              <a:rPr lang="zh-CN" altLang="en-US" sz="2800" b="1" dirty="0">
                <a:solidFill>
                  <a:srgbClr val="03617A"/>
                </a:solidFill>
              </a:rPr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AF68EC-0ABF-59D4-2517-867FF397A205}"/>
              </a:ext>
            </a:extLst>
          </p:cNvPr>
          <p:cNvSpPr txBox="1"/>
          <p:nvPr/>
        </p:nvSpPr>
        <p:spPr>
          <a:xfrm>
            <a:off x="3990284" y="4178091"/>
            <a:ext cx="7988300" cy="196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303"/>
                </a:solidFill>
              </a:rPr>
              <a:t>优化机制</a:t>
            </a:r>
            <a:r>
              <a:rPr lang="zh-CN" altLang="en-US" sz="2800" b="1" dirty="0">
                <a:solidFill>
                  <a:srgbClr val="03617A"/>
                </a:solidFill>
              </a:rPr>
              <a:t>：研究不同</a:t>
            </a:r>
            <a:r>
              <a:rPr lang="zh-CN" altLang="en-US" sz="2800" b="1" dirty="0">
                <a:solidFill>
                  <a:srgbClr val="C00303"/>
                </a:solidFill>
              </a:rPr>
              <a:t>裂解温度和升温速率</a:t>
            </a:r>
            <a:r>
              <a:rPr lang="zh-CN" altLang="en-US" sz="2800" b="1" dirty="0">
                <a:solidFill>
                  <a:srgbClr val="03617A"/>
                </a:solidFill>
              </a:rPr>
              <a:t>对</a:t>
            </a:r>
            <a:r>
              <a:rPr lang="en-US" altLang="zh-CN" sz="2800" b="1" dirty="0">
                <a:solidFill>
                  <a:srgbClr val="03617A"/>
                </a:solidFill>
              </a:rPr>
              <a:t>Cf/</a:t>
            </a:r>
            <a:r>
              <a:rPr lang="en-US" altLang="zh-CN" sz="2800" b="1" dirty="0" err="1">
                <a:solidFill>
                  <a:srgbClr val="03617A"/>
                </a:solidFill>
              </a:rPr>
              <a:t>SiC</a:t>
            </a:r>
            <a:r>
              <a:rPr lang="en-US" altLang="zh-CN" sz="2800" b="1" dirty="0">
                <a:solidFill>
                  <a:srgbClr val="03617A"/>
                </a:solidFill>
              </a:rPr>
              <a:t> </a:t>
            </a:r>
            <a:r>
              <a:rPr lang="zh-CN" altLang="en-US" sz="2800" b="1" dirty="0">
                <a:solidFill>
                  <a:srgbClr val="03617A"/>
                </a:solidFill>
              </a:rPr>
              <a:t>复合材料常温力学性能的影响，探索</a:t>
            </a:r>
            <a:r>
              <a:rPr lang="zh-CN" altLang="en-US" sz="2800" b="1" dirty="0">
                <a:solidFill>
                  <a:srgbClr val="C00303"/>
                </a:solidFill>
              </a:rPr>
              <a:t>微观形貌</a:t>
            </a:r>
            <a:r>
              <a:rPr lang="zh-CN" altLang="en-US" sz="2800" b="1" dirty="0">
                <a:solidFill>
                  <a:srgbClr val="03617A"/>
                </a:solidFill>
              </a:rPr>
              <a:t>和</a:t>
            </a:r>
            <a:r>
              <a:rPr lang="zh-CN" altLang="en-US" sz="2800" b="1" dirty="0">
                <a:solidFill>
                  <a:srgbClr val="C00303"/>
                </a:solidFill>
              </a:rPr>
              <a:t>组织结构</a:t>
            </a:r>
            <a:r>
              <a:rPr lang="zh-CN" altLang="en-US" sz="2800" b="1" dirty="0">
                <a:solidFill>
                  <a:srgbClr val="03617A"/>
                </a:solidFill>
              </a:rPr>
              <a:t>对力学性能的优化机制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5014B53-397A-A724-B8E3-B9F9CF725D09}"/>
              </a:ext>
            </a:extLst>
          </p:cNvPr>
          <p:cNvSpPr/>
          <p:nvPr/>
        </p:nvSpPr>
        <p:spPr>
          <a:xfrm>
            <a:off x="392209" y="168510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73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4" name="圆角矩形 6">
            <a:extLst>
              <a:ext uri="{FF2B5EF4-FFF2-40B4-BE49-F238E27FC236}">
                <a16:creationId xmlns:a16="http://schemas.microsoft.com/office/drawing/2014/main" id="{A19B9EF3-B0C0-C587-43F0-744C7A0F5E33}"/>
              </a:ext>
            </a:extLst>
          </p:cNvPr>
          <p:cNvSpPr/>
          <p:nvPr/>
        </p:nvSpPr>
        <p:spPr>
          <a:xfrm>
            <a:off x="202779" y="887005"/>
            <a:ext cx="2845221" cy="813187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吸波性能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F4137-8E7B-1EC8-2C6C-C3432A856D36}"/>
              </a:ext>
            </a:extLst>
          </p:cNvPr>
          <p:cNvSpPr txBox="1"/>
          <p:nvPr/>
        </p:nvSpPr>
        <p:spPr>
          <a:xfrm>
            <a:off x="4176068" y="1317473"/>
            <a:ext cx="7988300" cy="297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3617A"/>
                </a:solidFill>
              </a:rPr>
              <a:t>采用</a:t>
            </a:r>
            <a:r>
              <a:rPr lang="zh-CN" altLang="en-US" sz="3200" b="1" dirty="0">
                <a:solidFill>
                  <a:srgbClr val="C00000"/>
                </a:solidFill>
              </a:rPr>
              <a:t>矢量网络分析仪</a:t>
            </a:r>
            <a:r>
              <a:rPr lang="zh-CN" altLang="en-US" sz="3200" b="1" dirty="0">
                <a:solidFill>
                  <a:srgbClr val="03617A"/>
                </a:solidFill>
              </a:rPr>
              <a:t>对复合材料的波导样品进行电磁参数测试并计算</a:t>
            </a:r>
            <a:r>
              <a:rPr lang="zh-CN" altLang="en-US" sz="3200" b="1" dirty="0">
                <a:solidFill>
                  <a:srgbClr val="C00000"/>
                </a:solidFill>
              </a:rPr>
              <a:t>吸波性能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3617A"/>
                </a:solidFill>
              </a:rPr>
              <a:t>频段为 </a:t>
            </a:r>
            <a:r>
              <a:rPr lang="en-US" altLang="zh-CN" sz="3200" b="1" dirty="0">
                <a:solidFill>
                  <a:srgbClr val="03617A"/>
                </a:solidFill>
              </a:rPr>
              <a:t>8.2~12.4 GHz</a:t>
            </a:r>
            <a:r>
              <a:rPr lang="zh-CN" altLang="en-US" sz="3200" b="1" dirty="0">
                <a:solidFill>
                  <a:srgbClr val="03617A"/>
                </a:solidFill>
              </a:rPr>
              <a:t>，波导试样尺寸</a:t>
            </a:r>
            <a:r>
              <a:rPr lang="en-US" altLang="zh-CN" sz="3200" b="1" dirty="0">
                <a:solidFill>
                  <a:srgbClr val="03617A"/>
                </a:solidFill>
              </a:rPr>
              <a:t>22.9mmX10.2mm</a:t>
            </a:r>
            <a:endParaRPr lang="zh-CN" altLang="en-US" sz="3200" b="1" dirty="0">
              <a:solidFill>
                <a:srgbClr val="03617A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AF68EC-0ABF-59D4-2517-867FF397A205}"/>
              </a:ext>
            </a:extLst>
          </p:cNvPr>
          <p:cNvSpPr txBox="1"/>
          <p:nvPr/>
        </p:nvSpPr>
        <p:spPr>
          <a:xfrm>
            <a:off x="3868340" y="4522152"/>
            <a:ext cx="7988300" cy="14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3617A"/>
                </a:solidFill>
              </a:rPr>
              <a:t>最优性能应以综合</a:t>
            </a:r>
            <a:r>
              <a:rPr lang="zh-CN" altLang="en-US" sz="3200" b="1" dirty="0">
                <a:solidFill>
                  <a:srgbClr val="C00000"/>
                </a:solidFill>
              </a:rPr>
              <a:t>力学性能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3617A"/>
                </a:solidFill>
              </a:rPr>
              <a:t>和</a:t>
            </a:r>
            <a:r>
              <a:rPr lang="zh-CN" altLang="en-US" sz="3200" b="1" dirty="0">
                <a:solidFill>
                  <a:srgbClr val="C00000"/>
                </a:solidFill>
              </a:rPr>
              <a:t>吸波性能</a:t>
            </a:r>
            <a:r>
              <a:rPr lang="zh-CN" altLang="en-US" sz="3200" b="1" dirty="0">
                <a:solidFill>
                  <a:srgbClr val="03617A"/>
                </a:solidFill>
              </a:rPr>
              <a:t>最优为主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3130EEA-9CD6-F541-880A-E3C6D9DBA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5" y="2619531"/>
            <a:ext cx="3819005" cy="2205401"/>
          </a:xfrm>
          <a:prstGeom prst="rect">
            <a:avLst/>
          </a:prstGeom>
        </p:spPr>
      </p:pic>
      <p:sp>
        <p:nvSpPr>
          <p:cNvPr id="6" name="平行四边形 5">
            <a:extLst>
              <a:ext uri="{FF2B5EF4-FFF2-40B4-BE49-F238E27FC236}">
                <a16:creationId xmlns:a16="http://schemas.microsoft.com/office/drawing/2014/main" id="{BAC486B1-C21B-6EA6-CB1D-999A5C1D718D}"/>
              </a:ext>
            </a:extLst>
          </p:cNvPr>
          <p:cNvSpPr/>
          <p:nvPr/>
        </p:nvSpPr>
        <p:spPr>
          <a:xfrm>
            <a:off x="399704" y="162886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0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4" name="圆角矩形 6">
            <a:extLst>
              <a:ext uri="{FF2B5EF4-FFF2-40B4-BE49-F238E27FC236}">
                <a16:creationId xmlns:a16="http://schemas.microsoft.com/office/drawing/2014/main" id="{A19B9EF3-B0C0-C587-43F0-744C7A0F5E33}"/>
              </a:ext>
            </a:extLst>
          </p:cNvPr>
          <p:cNvSpPr/>
          <p:nvPr/>
        </p:nvSpPr>
        <p:spPr>
          <a:xfrm>
            <a:off x="202779" y="887005"/>
            <a:ext cx="2845221" cy="813187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吸波性能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43DD3F-355D-89A0-26E0-BDA890D752F9}"/>
              </a:ext>
            </a:extLst>
          </p:cNvPr>
          <p:cNvGrpSpPr/>
          <p:nvPr/>
        </p:nvGrpSpPr>
        <p:grpSpPr>
          <a:xfrm>
            <a:off x="713962" y="1679212"/>
            <a:ext cx="10617533" cy="1879664"/>
            <a:chOff x="713962" y="1679212"/>
            <a:chExt cx="10617533" cy="187966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0595050-BBC3-03C7-625D-92804D0F767E}"/>
                </a:ext>
              </a:extLst>
            </p:cNvPr>
            <p:cNvSpPr txBox="1"/>
            <p:nvPr/>
          </p:nvSpPr>
          <p:spPr>
            <a:xfrm>
              <a:off x="713962" y="1679212"/>
              <a:ext cx="66255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</a:rPr>
                <a:t>介电</a:t>
              </a:r>
              <a:r>
                <a:rPr lang="zh-CN" altLang="en-US" sz="3200" b="1" dirty="0">
                  <a:solidFill>
                    <a:srgbClr val="03617A"/>
                  </a:solidFill>
                </a:rPr>
                <a:t>损耗能力：电导损耗</a:t>
              </a:r>
              <a:r>
                <a:rPr lang="en-US" altLang="zh-CN" sz="3200" b="1" dirty="0">
                  <a:solidFill>
                    <a:srgbClr val="03617A"/>
                  </a:solidFill>
                </a:rPr>
                <a:t>+</a:t>
              </a:r>
              <a:r>
                <a:rPr lang="zh-CN" altLang="en-US" sz="3200" b="1" dirty="0">
                  <a:solidFill>
                    <a:srgbClr val="03617A"/>
                  </a:solidFill>
                </a:rPr>
                <a:t>极化损耗</a:t>
              </a:r>
              <a:endParaRPr lang="en-US" altLang="zh-CN" sz="3200" b="1" dirty="0">
                <a:solidFill>
                  <a:srgbClr val="03617A"/>
                </a:solidFill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BFD9F68-E7EC-C4D5-B4CC-6D98F787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8424" y="2192907"/>
              <a:ext cx="5515152" cy="985337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45FA9ED-2F12-9908-31FC-0E53E1262005}"/>
                </a:ext>
              </a:extLst>
            </p:cNvPr>
            <p:cNvSpPr txBox="1"/>
            <p:nvPr/>
          </p:nvSpPr>
          <p:spPr>
            <a:xfrm>
              <a:off x="922871" y="3053930"/>
              <a:ext cx="10408624" cy="504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03617A"/>
                  </a:solidFill>
                </a:rPr>
                <a:t>𝜀</a:t>
              </a:r>
              <a:r>
                <a:rPr lang="zh-CN" altLang="en-US" sz="2000" baseline="-25000" dirty="0">
                  <a:solidFill>
                    <a:srgbClr val="03617A"/>
                  </a:solidFill>
                </a:rPr>
                <a:t>𝑠</a:t>
              </a:r>
              <a:r>
                <a:rPr lang="zh-CN" altLang="en-US" sz="2000" dirty="0">
                  <a:solidFill>
                    <a:srgbClr val="03617A"/>
                  </a:solidFill>
                </a:rPr>
                <a:t>和𝜀∞分别为静态介电常数和光频介电常数，𝜏是弛豫时间，𝜎是电导率，𝜔是电磁波频率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34DA85B-CBA0-1A1B-4D53-0A80D9E220B1}"/>
              </a:ext>
            </a:extLst>
          </p:cNvPr>
          <p:cNvGrpSpPr/>
          <p:nvPr/>
        </p:nvGrpSpPr>
        <p:grpSpPr>
          <a:xfrm>
            <a:off x="183247" y="3781928"/>
            <a:ext cx="11795337" cy="2624521"/>
            <a:chOff x="183247" y="3781928"/>
            <a:chExt cx="11795337" cy="262452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8A2F871-B82A-B7BB-80B6-C00FE4550F1A}"/>
                </a:ext>
              </a:extLst>
            </p:cNvPr>
            <p:cNvSpPr txBox="1"/>
            <p:nvPr/>
          </p:nvSpPr>
          <p:spPr>
            <a:xfrm>
              <a:off x="713962" y="3781928"/>
              <a:ext cx="112646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303"/>
                  </a:solidFill>
                </a:rPr>
                <a:t>阻抗匹配</a:t>
              </a:r>
              <a:r>
                <a:rPr lang="zh-CN" altLang="en-US" sz="3200" b="1" dirty="0">
                  <a:solidFill>
                    <a:srgbClr val="03617A"/>
                  </a:solidFill>
                </a:rPr>
                <a:t>：电磁波能够</a:t>
              </a:r>
              <a:r>
                <a:rPr lang="zh-CN" altLang="en-US" sz="3200" b="1" dirty="0">
                  <a:solidFill>
                    <a:srgbClr val="C00303"/>
                  </a:solidFill>
                </a:rPr>
                <a:t>进入材料</a:t>
              </a:r>
              <a:r>
                <a:rPr lang="zh-CN" altLang="en-US" sz="3200" b="1" dirty="0">
                  <a:solidFill>
                    <a:srgbClr val="03617A"/>
                  </a:solidFill>
                </a:rPr>
                <a:t>而不是在表面发生反射的</a:t>
              </a:r>
              <a:r>
                <a:rPr lang="zh-CN" altLang="en-US" sz="3200" b="1" dirty="0">
                  <a:solidFill>
                    <a:srgbClr val="C00303"/>
                  </a:solidFill>
                </a:rPr>
                <a:t>能力</a:t>
              </a:r>
              <a:endParaRPr lang="en-US" altLang="zh-CN" sz="3200" b="1" dirty="0">
                <a:solidFill>
                  <a:srgbClr val="C00303"/>
                </a:solidFill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81D2BB5-9FEC-4895-A5F2-3936A8810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13667" y="4508242"/>
              <a:ext cx="3908187" cy="1031327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CCF57B3-47D8-9767-D4F7-D27BB2AB0BA7}"/>
                </a:ext>
              </a:extLst>
            </p:cNvPr>
            <p:cNvSpPr txBox="1"/>
            <p:nvPr/>
          </p:nvSpPr>
          <p:spPr>
            <a:xfrm>
              <a:off x="183247" y="5439838"/>
              <a:ext cx="11760755" cy="966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03617A"/>
                  </a:solidFill>
                </a:rPr>
                <a:t>𝜀</a:t>
              </a:r>
              <a:r>
                <a:rPr lang="zh-CN" altLang="en-US" sz="2000" baseline="-25000" dirty="0">
                  <a:solidFill>
                    <a:srgbClr val="03617A"/>
                  </a:solidFill>
                </a:rPr>
                <a:t>𝑟</a:t>
              </a:r>
              <a:r>
                <a:rPr lang="zh-CN" altLang="en-US" sz="2000" dirty="0">
                  <a:solidFill>
                    <a:srgbClr val="03617A"/>
                  </a:solidFill>
                </a:rPr>
                <a:t>和𝜇</a:t>
              </a:r>
              <a:r>
                <a:rPr lang="zh-CN" altLang="en-US" sz="2000" baseline="-25000" dirty="0">
                  <a:solidFill>
                    <a:srgbClr val="03617A"/>
                  </a:solidFill>
                </a:rPr>
                <a:t>𝑟</a:t>
              </a:r>
              <a:r>
                <a:rPr lang="zh-CN" altLang="en-US" sz="2000" dirty="0">
                  <a:solidFill>
                    <a:srgbClr val="03617A"/>
                  </a:solidFill>
                </a:rPr>
                <a:t>是复合材料的相对介电常数和相对磁导率。𝑍</a:t>
              </a:r>
              <a:r>
                <a:rPr lang="zh-CN" altLang="en-US" sz="2000" baseline="-25000" dirty="0">
                  <a:solidFill>
                    <a:srgbClr val="03617A"/>
                  </a:solidFill>
                </a:rPr>
                <a:t>𝑖𝑛</a:t>
              </a:r>
              <a:r>
                <a:rPr lang="zh-CN" altLang="en-US" sz="2000" dirty="0">
                  <a:solidFill>
                    <a:srgbClr val="03617A"/>
                  </a:solidFill>
                </a:rPr>
                <a:t>是归一化输入阻抗</a:t>
              </a:r>
              <a:r>
                <a:rPr lang="en-US" altLang="zh-CN" sz="2000" dirty="0">
                  <a:solidFill>
                    <a:srgbClr val="03617A"/>
                  </a:solidFill>
                </a:rPr>
                <a:t>, </a:t>
              </a:r>
              <a:r>
                <a:rPr lang="zh-CN" altLang="en-US" sz="2000" dirty="0">
                  <a:solidFill>
                    <a:srgbClr val="03617A"/>
                  </a:solidFill>
                </a:rPr>
                <a:t>𝑐是真空光速，𝑑是吸收体的厚度</a:t>
              </a:r>
              <a:endParaRPr lang="en-US" altLang="zh-CN" sz="2000" dirty="0">
                <a:solidFill>
                  <a:srgbClr val="03617A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𝑍</a:t>
              </a:r>
              <a:r>
                <a:rPr lang="zh-CN" altLang="en-US" sz="2000" b="1" baseline="-25000" dirty="0">
                  <a:solidFill>
                    <a:srgbClr val="C00000"/>
                  </a:solidFill>
                </a:rPr>
                <a:t>𝑖𝑛 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越接近于</a:t>
              </a:r>
              <a:r>
                <a:rPr lang="en-US" altLang="zh-CN" sz="2000" b="1" dirty="0">
                  <a:solidFill>
                    <a:srgbClr val="C00000"/>
                  </a:solidFill>
                </a:rPr>
                <a:t>1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，阻抗匹配特性越好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FA8C986-62E1-C7EA-31D9-A47589C1FCFA}"/>
              </a:ext>
            </a:extLst>
          </p:cNvPr>
          <p:cNvSpPr txBox="1"/>
          <p:nvPr/>
        </p:nvSpPr>
        <p:spPr>
          <a:xfrm>
            <a:off x="3354664" y="98371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优化：</a:t>
            </a:r>
            <a:r>
              <a:rPr lang="zh-CN" altLang="en-US" sz="3200" b="1" dirty="0">
                <a:solidFill>
                  <a:srgbClr val="C00303"/>
                </a:solidFill>
              </a:rPr>
              <a:t>损耗能力</a:t>
            </a:r>
            <a:r>
              <a:rPr lang="zh-CN" altLang="en-US" sz="3200" b="1" dirty="0">
                <a:solidFill>
                  <a:srgbClr val="03617A"/>
                </a:solidFill>
              </a:rPr>
              <a:t>＋</a:t>
            </a:r>
            <a:r>
              <a:rPr lang="zh-CN" altLang="en-US" sz="3200" b="1" dirty="0">
                <a:solidFill>
                  <a:srgbClr val="C00303"/>
                </a:solidFill>
              </a:rPr>
              <a:t>阻抗匹配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64E692FF-AC56-717C-B283-3B07C0345311}"/>
              </a:ext>
            </a:extLst>
          </p:cNvPr>
          <p:cNvSpPr/>
          <p:nvPr/>
        </p:nvSpPr>
        <p:spPr>
          <a:xfrm>
            <a:off x="392209" y="174621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79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4" name="圆角矩形 6">
            <a:extLst>
              <a:ext uri="{FF2B5EF4-FFF2-40B4-BE49-F238E27FC236}">
                <a16:creationId xmlns:a16="http://schemas.microsoft.com/office/drawing/2014/main" id="{A19B9EF3-B0C0-C587-43F0-744C7A0F5E33}"/>
              </a:ext>
            </a:extLst>
          </p:cNvPr>
          <p:cNvSpPr/>
          <p:nvPr/>
        </p:nvSpPr>
        <p:spPr>
          <a:xfrm>
            <a:off x="68731" y="887005"/>
            <a:ext cx="2979270" cy="813187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高温抗氧化性能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C670FA-6A31-FCEC-6F57-37948C617252}"/>
              </a:ext>
            </a:extLst>
          </p:cNvPr>
          <p:cNvSpPr/>
          <p:nvPr/>
        </p:nvSpPr>
        <p:spPr>
          <a:xfrm>
            <a:off x="117300" y="3086871"/>
            <a:ext cx="3187699" cy="813186"/>
          </a:xfrm>
          <a:prstGeom prst="rect">
            <a:avLst/>
          </a:prstGeom>
          <a:solidFill>
            <a:schemeClr val="bg1"/>
          </a:solidFill>
          <a:ln w="28575">
            <a:solidFill>
              <a:srgbClr val="036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03617A"/>
                </a:solidFill>
              </a:rPr>
              <a:t>C</a:t>
            </a:r>
            <a:r>
              <a:rPr lang="en-US" altLang="zh-CN" sz="3200" b="1" baseline="-25000" dirty="0">
                <a:solidFill>
                  <a:srgbClr val="03617A"/>
                </a:solidFill>
              </a:rPr>
              <a:t>f</a:t>
            </a:r>
            <a:r>
              <a:rPr lang="en-US" altLang="zh-CN" sz="3200" b="1" dirty="0">
                <a:solidFill>
                  <a:srgbClr val="03617A"/>
                </a:solidFill>
              </a:rPr>
              <a:t>/</a:t>
            </a:r>
            <a:r>
              <a:rPr lang="en-US" altLang="zh-CN" sz="3200" b="1" dirty="0" err="1">
                <a:solidFill>
                  <a:srgbClr val="03617A"/>
                </a:solidFill>
              </a:rPr>
              <a:t>SiC</a:t>
            </a:r>
            <a:r>
              <a:rPr lang="en-US" altLang="zh-CN" sz="3200" b="1" dirty="0">
                <a:solidFill>
                  <a:srgbClr val="03617A"/>
                </a:solidFill>
              </a:rPr>
              <a:t> </a:t>
            </a:r>
            <a:r>
              <a:rPr lang="zh-CN" altLang="en-US" sz="3200" b="1" dirty="0">
                <a:solidFill>
                  <a:srgbClr val="03617A"/>
                </a:solidFill>
              </a:rPr>
              <a:t>复合材料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263A0F8B-58EF-F3B8-2E3A-BE7F728AC092}"/>
              </a:ext>
            </a:extLst>
          </p:cNvPr>
          <p:cNvSpPr/>
          <p:nvPr/>
        </p:nvSpPr>
        <p:spPr>
          <a:xfrm>
            <a:off x="3330104" y="1921091"/>
            <a:ext cx="635000" cy="3015818"/>
          </a:xfrm>
          <a:prstGeom prst="leftBrace">
            <a:avLst/>
          </a:prstGeom>
          <a:ln w="38100">
            <a:solidFill>
              <a:srgbClr val="03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209608-570C-6BD2-596E-6F1F049F253C}"/>
              </a:ext>
            </a:extLst>
          </p:cNvPr>
          <p:cNvSpPr/>
          <p:nvPr/>
        </p:nvSpPr>
        <p:spPr>
          <a:xfrm>
            <a:off x="4114801" y="4288404"/>
            <a:ext cx="3187699" cy="1540895"/>
          </a:xfrm>
          <a:prstGeom prst="rect">
            <a:avLst/>
          </a:prstGeom>
          <a:solidFill>
            <a:schemeClr val="bg1"/>
          </a:solidFill>
          <a:ln w="28575">
            <a:solidFill>
              <a:srgbClr val="036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</a:rPr>
              <a:t>空气</a:t>
            </a:r>
            <a:r>
              <a:rPr lang="zh-CN" altLang="en-US" sz="3200" b="1" dirty="0">
                <a:solidFill>
                  <a:srgbClr val="03617A"/>
                </a:solidFill>
              </a:rPr>
              <a:t>氛围内</a:t>
            </a:r>
            <a:endParaRPr lang="en-US" altLang="zh-CN" sz="3200" b="1" dirty="0">
              <a:solidFill>
                <a:srgbClr val="03617A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C00000"/>
                </a:solidFill>
              </a:rPr>
              <a:t>700 -1000℃</a:t>
            </a:r>
          </a:p>
          <a:p>
            <a:pPr algn="ctr"/>
            <a:r>
              <a:rPr lang="zh-CN" altLang="en-US" sz="3200" b="1" dirty="0">
                <a:solidFill>
                  <a:srgbClr val="03617A"/>
                </a:solidFill>
              </a:rPr>
              <a:t>热处理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823B60-FE73-C3C6-BE45-8942F237C146}"/>
              </a:ext>
            </a:extLst>
          </p:cNvPr>
          <p:cNvSpPr/>
          <p:nvPr/>
        </p:nvSpPr>
        <p:spPr>
          <a:xfrm>
            <a:off x="4114801" y="1700191"/>
            <a:ext cx="3187699" cy="1540889"/>
          </a:xfrm>
          <a:prstGeom prst="rect">
            <a:avLst/>
          </a:prstGeom>
          <a:solidFill>
            <a:schemeClr val="bg1"/>
          </a:solidFill>
          <a:ln w="28575">
            <a:solidFill>
              <a:srgbClr val="036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</a:rPr>
              <a:t>氩气</a:t>
            </a:r>
            <a:r>
              <a:rPr lang="zh-CN" altLang="en-US" sz="3200" b="1" dirty="0">
                <a:solidFill>
                  <a:srgbClr val="03617A"/>
                </a:solidFill>
              </a:rPr>
              <a:t>氛围内</a:t>
            </a:r>
            <a:endParaRPr lang="en-US" altLang="zh-CN" sz="3200" b="1" dirty="0">
              <a:solidFill>
                <a:srgbClr val="03617A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C00000"/>
                </a:solidFill>
              </a:rPr>
              <a:t>1000-1400 ℃</a:t>
            </a:r>
          </a:p>
          <a:p>
            <a:pPr algn="ctr"/>
            <a:r>
              <a:rPr lang="zh-CN" altLang="en-US" sz="3200" b="1" dirty="0">
                <a:solidFill>
                  <a:srgbClr val="03617A"/>
                </a:solidFill>
              </a:rPr>
              <a:t>热处理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1C5FA81-3C6F-B65A-1E9A-B949BA016F35}"/>
              </a:ext>
            </a:extLst>
          </p:cNvPr>
          <p:cNvSpPr/>
          <p:nvPr/>
        </p:nvSpPr>
        <p:spPr>
          <a:xfrm>
            <a:off x="8450278" y="1985556"/>
            <a:ext cx="3187699" cy="3015816"/>
          </a:xfrm>
          <a:prstGeom prst="rect">
            <a:avLst/>
          </a:prstGeom>
          <a:solidFill>
            <a:schemeClr val="bg1"/>
          </a:solidFill>
          <a:ln w="28575">
            <a:solidFill>
              <a:srgbClr val="036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03617A"/>
                </a:solidFill>
              </a:rPr>
              <a:t>保温</a:t>
            </a:r>
            <a:r>
              <a:rPr lang="en-US" altLang="zh-CN" sz="3200" b="1" dirty="0">
                <a:solidFill>
                  <a:srgbClr val="03617A"/>
                </a:solidFill>
              </a:rPr>
              <a:t>30min</a:t>
            </a:r>
          </a:p>
          <a:p>
            <a:pPr algn="ctr"/>
            <a:r>
              <a:rPr lang="zh-CN" altLang="en-US" sz="3200" b="1" dirty="0">
                <a:solidFill>
                  <a:srgbClr val="03617A"/>
                </a:solidFill>
              </a:rPr>
              <a:t>测试</a:t>
            </a:r>
            <a:r>
              <a:rPr lang="zh-CN" altLang="en-US" sz="3200" b="1" dirty="0">
                <a:solidFill>
                  <a:srgbClr val="C00000"/>
                </a:solidFill>
              </a:rPr>
              <a:t>力学性能和吸波性能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3200" b="1" dirty="0">
                <a:solidFill>
                  <a:srgbClr val="03617A"/>
                </a:solidFill>
              </a:rPr>
              <a:t>计算弯曲强度和断裂韧性保留率</a:t>
            </a:r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27461D6A-824B-82B1-4219-B7503FB8515B}"/>
              </a:ext>
            </a:extLst>
          </p:cNvPr>
          <p:cNvSpPr/>
          <p:nvPr/>
        </p:nvSpPr>
        <p:spPr>
          <a:xfrm>
            <a:off x="7452197" y="1921091"/>
            <a:ext cx="635000" cy="3015818"/>
          </a:xfrm>
          <a:prstGeom prst="rightBrace">
            <a:avLst/>
          </a:prstGeom>
          <a:ln w="38100">
            <a:solidFill>
              <a:srgbClr val="03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632D3196-8F31-26C9-91DA-F96E702DD10C}"/>
              </a:ext>
            </a:extLst>
          </p:cNvPr>
          <p:cNvSpPr/>
          <p:nvPr/>
        </p:nvSpPr>
        <p:spPr>
          <a:xfrm>
            <a:off x="392209" y="165806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4" name="圆角矩形 6">
            <a:extLst>
              <a:ext uri="{FF2B5EF4-FFF2-40B4-BE49-F238E27FC236}">
                <a16:creationId xmlns:a16="http://schemas.microsoft.com/office/drawing/2014/main" id="{A19B9EF3-B0C0-C587-43F0-744C7A0F5E33}"/>
              </a:ext>
            </a:extLst>
          </p:cNvPr>
          <p:cNvSpPr/>
          <p:nvPr/>
        </p:nvSpPr>
        <p:spPr>
          <a:xfrm>
            <a:off x="68731" y="887005"/>
            <a:ext cx="2979270" cy="813187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电性能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C813A5-9D90-38F6-EEF0-E42A4FD97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9" y="2063750"/>
            <a:ext cx="3864964" cy="3453417"/>
          </a:xfrm>
          <a:prstGeom prst="rect">
            <a:avLst/>
          </a:prstGeom>
          <a:noFill/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E8EA0B7-45ED-26F5-F287-369862FE5556}"/>
              </a:ext>
            </a:extLst>
          </p:cNvPr>
          <p:cNvSpPr txBox="1"/>
          <p:nvPr/>
        </p:nvSpPr>
        <p:spPr>
          <a:xfrm>
            <a:off x="4112488" y="831551"/>
            <a:ext cx="7866096" cy="297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3617A"/>
                </a:solidFill>
              </a:rPr>
              <a:t>电性能测试：</a:t>
            </a:r>
            <a:r>
              <a:rPr lang="zh-CN" altLang="en-US" sz="3200" b="1" dirty="0">
                <a:solidFill>
                  <a:srgbClr val="C00000"/>
                </a:solidFill>
              </a:rPr>
              <a:t>双通道 </a:t>
            </a:r>
            <a:r>
              <a:rPr lang="en-US" altLang="zh-CN" sz="3200" b="1" dirty="0">
                <a:solidFill>
                  <a:srgbClr val="C00000"/>
                </a:solidFill>
              </a:rPr>
              <a:t>VSP </a:t>
            </a:r>
            <a:r>
              <a:rPr lang="zh-CN" altLang="en-US" sz="3200" b="1" dirty="0">
                <a:solidFill>
                  <a:srgbClr val="C00000"/>
                </a:solidFill>
              </a:rPr>
              <a:t>电化学工作站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3617A"/>
                </a:solidFill>
              </a:rPr>
              <a:t>谱图为</a:t>
            </a:r>
            <a:r>
              <a:rPr lang="zh-CN" altLang="en-US" sz="3200" b="1" dirty="0">
                <a:solidFill>
                  <a:srgbClr val="C00000"/>
                </a:solidFill>
              </a:rPr>
              <a:t>交流阻抗谱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</a:rPr>
              <a:t>四电极法</a:t>
            </a:r>
            <a:r>
              <a:rPr lang="zh-CN" altLang="en-US" sz="3200" b="1" dirty="0">
                <a:solidFill>
                  <a:srgbClr val="03617A"/>
                </a:solidFill>
              </a:rPr>
              <a:t>测电阻，采用 </a:t>
            </a:r>
            <a:r>
              <a:rPr lang="en-US" altLang="zh-CN" sz="3200" b="1" dirty="0">
                <a:solidFill>
                  <a:srgbClr val="C00000"/>
                </a:solidFill>
              </a:rPr>
              <a:t>Zview2.0 </a:t>
            </a:r>
            <a:r>
              <a:rPr lang="zh-CN" altLang="en-US" sz="3200" b="1" dirty="0">
                <a:solidFill>
                  <a:srgbClr val="C00000"/>
                </a:solidFill>
              </a:rPr>
              <a:t>软件</a:t>
            </a:r>
            <a:r>
              <a:rPr lang="zh-CN" altLang="en-US" sz="3200" b="1" dirty="0">
                <a:solidFill>
                  <a:srgbClr val="03617A"/>
                </a:solidFill>
              </a:rPr>
              <a:t>对测得的</a:t>
            </a:r>
            <a:r>
              <a:rPr lang="zh-CN" altLang="en-US" sz="3200" b="1" dirty="0">
                <a:solidFill>
                  <a:srgbClr val="C00000"/>
                </a:solidFill>
              </a:rPr>
              <a:t>交流阻抗谱数据</a:t>
            </a:r>
            <a:r>
              <a:rPr lang="zh-CN" altLang="en-US" sz="3200" b="1" dirty="0">
                <a:solidFill>
                  <a:srgbClr val="03617A"/>
                </a:solidFill>
              </a:rPr>
              <a:t>进行分析和拟合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2CED8E-C37A-AC14-AB7D-18B54B805674}"/>
              </a:ext>
            </a:extLst>
          </p:cNvPr>
          <p:cNvSpPr txBox="1"/>
          <p:nvPr/>
        </p:nvSpPr>
        <p:spPr>
          <a:xfrm>
            <a:off x="5186062" y="3923535"/>
            <a:ext cx="5497534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617A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XRD</a:t>
            </a:r>
            <a:r>
              <a:rPr lang="zh-CN" altLang="en-US" sz="3200" b="1" dirty="0">
                <a:solidFill>
                  <a:srgbClr val="03617A"/>
                </a:solidFill>
              </a:rPr>
              <a:t>分析复合材料成分，</a:t>
            </a:r>
            <a:r>
              <a:rPr lang="en-US" altLang="zh-CN" sz="3200" b="1" dirty="0">
                <a:solidFill>
                  <a:srgbClr val="C00000"/>
                </a:solidFill>
              </a:rPr>
              <a:t>SEM</a:t>
            </a:r>
            <a:r>
              <a:rPr lang="zh-CN" altLang="en-US" sz="3200" b="1" dirty="0">
                <a:solidFill>
                  <a:srgbClr val="03617A"/>
                </a:solidFill>
              </a:rPr>
              <a:t>表征形貌，表征完</a:t>
            </a:r>
            <a:r>
              <a:rPr lang="zh-CN" altLang="en-US" sz="3200" b="1" dirty="0">
                <a:solidFill>
                  <a:srgbClr val="C00000"/>
                </a:solidFill>
              </a:rPr>
              <a:t>形貌和成分</a:t>
            </a:r>
            <a:r>
              <a:rPr lang="zh-CN" altLang="en-US" sz="3200" b="1" dirty="0">
                <a:solidFill>
                  <a:srgbClr val="03617A"/>
                </a:solidFill>
              </a:rPr>
              <a:t>后探索电性能的</a:t>
            </a:r>
            <a:r>
              <a:rPr lang="zh-CN" altLang="en-US" sz="3200" b="1" dirty="0">
                <a:solidFill>
                  <a:srgbClr val="C00000"/>
                </a:solidFill>
              </a:rPr>
              <a:t>优化机制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B425F1B2-7D61-AE9A-25A1-A11A4B70CD72}"/>
              </a:ext>
            </a:extLst>
          </p:cNvPr>
          <p:cNvSpPr/>
          <p:nvPr/>
        </p:nvSpPr>
        <p:spPr>
          <a:xfrm>
            <a:off x="392209" y="172291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9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5A853A-5094-4D09-8075-ABAE32452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9797" y="1981544"/>
            <a:ext cx="5714437" cy="4993414"/>
          </a:xfrm>
          <a:prstGeom prst="rect">
            <a:avLst/>
          </a:prstGeom>
        </p:spPr>
      </p:pic>
      <p:pic>
        <p:nvPicPr>
          <p:cNvPr id="3" name="图片占位符 10">
            <a:extLst>
              <a:ext uri="{FF2B5EF4-FFF2-40B4-BE49-F238E27FC236}">
                <a16:creationId xmlns:a16="http://schemas.microsoft.com/office/drawing/2014/main" id="{4162BE69-15D4-4FA8-A678-9A522EF05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5" b="9638"/>
          <a:stretch/>
        </p:blipFill>
        <p:spPr>
          <a:xfrm>
            <a:off x="1" y="0"/>
            <a:ext cx="12191996" cy="30689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0E5E55-1822-4131-A4CB-776A9C351675}"/>
              </a:ext>
            </a:extLst>
          </p:cNvPr>
          <p:cNvSpPr/>
          <p:nvPr/>
        </p:nvSpPr>
        <p:spPr>
          <a:xfrm>
            <a:off x="0" y="0"/>
            <a:ext cx="12191997" cy="3068960"/>
          </a:xfrm>
          <a:prstGeom prst="rect">
            <a:avLst/>
          </a:prstGeom>
          <a:solidFill>
            <a:srgbClr val="03617A">
              <a:alpha val="8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3605B80A-D8D1-4DF4-A491-E2D87868D864}"/>
              </a:ext>
            </a:extLst>
          </p:cNvPr>
          <p:cNvSpPr txBox="1">
            <a:spLocks/>
          </p:cNvSpPr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rgbClr val="03617A"/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30E85A-3CD7-41C7-A168-85D13951A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03" y="6400779"/>
            <a:ext cx="2294708" cy="381426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4D2C21FD-22EB-4008-87C3-DD90DF602C8C}"/>
              </a:ext>
            </a:extLst>
          </p:cNvPr>
          <p:cNvSpPr txBox="1">
            <a:spLocks/>
          </p:cNvSpPr>
          <p:nvPr/>
        </p:nvSpPr>
        <p:spPr>
          <a:xfrm>
            <a:off x="2599150" y="4497597"/>
            <a:ext cx="9269260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rgbClr val="0361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课题来源及目的和意义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658553-DE1D-4143-8DEF-C04775D6C951}"/>
              </a:ext>
            </a:extLst>
          </p:cNvPr>
          <p:cNvCxnSpPr>
            <a:cxnSpLocks/>
          </p:cNvCxnSpPr>
          <p:nvPr/>
        </p:nvCxnSpPr>
        <p:spPr>
          <a:xfrm>
            <a:off x="3575720" y="5244190"/>
            <a:ext cx="4752528" cy="0"/>
          </a:xfrm>
          <a:prstGeom prst="line">
            <a:avLst/>
          </a:prstGeom>
          <a:noFill/>
          <a:ln w="28575" cap="flat" cmpd="sng" algn="ctr">
            <a:solidFill>
              <a:srgbClr val="03617A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32890E1-FAD5-44E7-9236-F6B704E34F15}"/>
              </a:ext>
            </a:extLst>
          </p:cNvPr>
          <p:cNvSpPr txBox="1"/>
          <p:nvPr/>
        </p:nvSpPr>
        <p:spPr>
          <a:xfrm>
            <a:off x="5250253" y="2386575"/>
            <a:ext cx="1691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01</a:t>
            </a:r>
            <a:endParaRPr lang="zh-CN" altLang="en-US" sz="8800" b="1" dirty="0">
              <a:solidFill>
                <a:prstClr val="white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200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主要研究内容及方案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pic>
        <p:nvPicPr>
          <p:cNvPr id="2050" name="Picture 2" descr="场发射扫描电镜SIGMA 300_0">
            <a:extLst>
              <a:ext uri="{FF2B5EF4-FFF2-40B4-BE49-F238E27FC236}">
                <a16:creationId xmlns:a16="http://schemas.microsoft.com/office/drawing/2014/main" id="{8A68EEC5-A56C-1C3E-8977-B3535B42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2" y="1912842"/>
            <a:ext cx="3538064" cy="27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5B7F04-E9BD-F27B-FB20-771D6B974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1753" y="1806049"/>
            <a:ext cx="2615973" cy="297424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EAFD19-D3AA-2390-3E65-10DCAA3EA159}"/>
              </a:ext>
            </a:extLst>
          </p:cNvPr>
          <p:cNvSpPr txBox="1"/>
          <p:nvPr/>
        </p:nvSpPr>
        <p:spPr>
          <a:xfrm>
            <a:off x="6781528" y="1293598"/>
            <a:ext cx="5562872" cy="389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rgbClr val="C00000"/>
                </a:solidFill>
              </a:rPr>
              <a:t>优化机制</a:t>
            </a:r>
            <a:r>
              <a:rPr lang="zh-CN" altLang="en-US" sz="3200" b="1" dirty="0">
                <a:solidFill>
                  <a:srgbClr val="03617A"/>
                </a:solidFill>
              </a:rPr>
              <a:t>：通过 </a:t>
            </a:r>
            <a:r>
              <a:rPr lang="en-US" altLang="zh-CN" sz="3200" b="1" dirty="0">
                <a:solidFill>
                  <a:srgbClr val="C00000"/>
                </a:solidFill>
              </a:rPr>
              <a:t>SEM</a:t>
            </a:r>
            <a:r>
              <a:rPr lang="zh-CN" altLang="en-US" sz="3200" b="1" dirty="0">
                <a:solidFill>
                  <a:srgbClr val="C00000"/>
                </a:solidFill>
              </a:rPr>
              <a:t>、</a:t>
            </a:r>
            <a:r>
              <a:rPr lang="en-US" altLang="zh-CN" sz="3200" b="1" dirty="0">
                <a:solidFill>
                  <a:srgbClr val="C00000"/>
                </a:solidFill>
              </a:rPr>
              <a:t>XRD </a:t>
            </a:r>
            <a:r>
              <a:rPr lang="zh-CN" altLang="en-US" sz="3200" b="1" dirty="0">
                <a:solidFill>
                  <a:srgbClr val="03617A"/>
                </a:solidFill>
              </a:rPr>
              <a:t>等对高温惰性氛围和氧气氛围热处理产物的</a:t>
            </a:r>
            <a:r>
              <a:rPr lang="zh-CN" altLang="en-US" sz="3200" b="1" dirty="0">
                <a:solidFill>
                  <a:srgbClr val="C00000"/>
                </a:solidFill>
              </a:rPr>
              <a:t>微观形貌和成分</a:t>
            </a:r>
            <a:r>
              <a:rPr lang="zh-CN" altLang="en-US" sz="3200" b="1" dirty="0">
                <a:solidFill>
                  <a:srgbClr val="03617A"/>
                </a:solidFill>
              </a:rPr>
              <a:t>进行分析，揭示</a:t>
            </a:r>
            <a:r>
              <a:rPr lang="zh-CN" altLang="en-US" sz="3200" b="1" dirty="0">
                <a:solidFill>
                  <a:srgbClr val="C00000"/>
                </a:solidFill>
              </a:rPr>
              <a:t>优化机制</a:t>
            </a:r>
            <a:r>
              <a:rPr lang="zh-CN" altLang="en-US" sz="3200" b="1" dirty="0">
                <a:solidFill>
                  <a:srgbClr val="03617A"/>
                </a:solidFill>
              </a:rPr>
              <a:t>。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A991513E-7EF8-770E-7BA1-71746E2A810A}"/>
              </a:ext>
            </a:extLst>
          </p:cNvPr>
          <p:cNvSpPr/>
          <p:nvPr/>
        </p:nvSpPr>
        <p:spPr>
          <a:xfrm>
            <a:off x="392209" y="171679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84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5A853A-5094-4D09-8075-ABAE32452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9797" y="1981544"/>
            <a:ext cx="5714437" cy="4993414"/>
          </a:xfrm>
          <a:prstGeom prst="rect">
            <a:avLst/>
          </a:prstGeom>
        </p:spPr>
      </p:pic>
      <p:pic>
        <p:nvPicPr>
          <p:cNvPr id="3" name="图片占位符 10">
            <a:extLst>
              <a:ext uri="{FF2B5EF4-FFF2-40B4-BE49-F238E27FC236}">
                <a16:creationId xmlns:a16="http://schemas.microsoft.com/office/drawing/2014/main" id="{4162BE69-15D4-4FA8-A678-9A522EF05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7684"/>
          <a:stretch/>
        </p:blipFill>
        <p:spPr>
          <a:xfrm>
            <a:off x="0" y="0"/>
            <a:ext cx="12192000" cy="30689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0E5E55-1822-4131-A4CB-776A9C351675}"/>
              </a:ext>
            </a:extLst>
          </p:cNvPr>
          <p:cNvSpPr/>
          <p:nvPr/>
        </p:nvSpPr>
        <p:spPr>
          <a:xfrm>
            <a:off x="-3" y="0"/>
            <a:ext cx="12192000" cy="3068960"/>
          </a:xfrm>
          <a:prstGeom prst="rect">
            <a:avLst/>
          </a:prstGeom>
          <a:solidFill>
            <a:srgbClr val="03617A">
              <a:alpha val="8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3605B80A-D8D1-4DF4-A491-E2D87868D864}"/>
              </a:ext>
            </a:extLst>
          </p:cNvPr>
          <p:cNvSpPr txBox="1">
            <a:spLocks/>
          </p:cNvSpPr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rgbClr val="03617A"/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30E85A-3CD7-41C7-A168-85D13951A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03" y="6400779"/>
            <a:ext cx="2294708" cy="381426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4D2C21FD-22EB-4008-87C3-DD90DF602C8C}"/>
              </a:ext>
            </a:extLst>
          </p:cNvPr>
          <p:cNvSpPr txBox="1">
            <a:spLocks/>
          </p:cNvSpPr>
          <p:nvPr/>
        </p:nvSpPr>
        <p:spPr>
          <a:xfrm>
            <a:off x="1833451" y="4297456"/>
            <a:ext cx="8525091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进度安排，预期达到的目标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658553-DE1D-4143-8DEF-C04775D6C951}"/>
              </a:ext>
            </a:extLst>
          </p:cNvPr>
          <p:cNvCxnSpPr>
            <a:cxnSpLocks/>
          </p:cNvCxnSpPr>
          <p:nvPr/>
        </p:nvCxnSpPr>
        <p:spPr>
          <a:xfrm>
            <a:off x="3575720" y="5244190"/>
            <a:ext cx="4752528" cy="0"/>
          </a:xfrm>
          <a:prstGeom prst="line">
            <a:avLst/>
          </a:prstGeom>
          <a:noFill/>
          <a:ln w="28575" cap="flat" cmpd="sng" algn="ctr">
            <a:solidFill>
              <a:srgbClr val="03617A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32890E1-FAD5-44E7-9236-F6B704E34F15}"/>
              </a:ext>
            </a:extLst>
          </p:cNvPr>
          <p:cNvSpPr txBox="1"/>
          <p:nvPr/>
        </p:nvSpPr>
        <p:spPr>
          <a:xfrm>
            <a:off x="5250253" y="2386575"/>
            <a:ext cx="1691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04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98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89BD6CB-3E66-4DAC-AC1A-0E907E5D44EA}"/>
              </a:ext>
            </a:extLst>
          </p:cNvPr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72E6F8B-97E9-465C-8CF4-199FA7CDD79D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38419142-1C5A-410A-B8AF-6F59D1DDAF16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9CCBF70C-664F-4D6E-B0EE-98625A0EEACF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4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B602733-8AB6-4C43-A9BE-7F1AE0628165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AAAC95EA-E6A7-4D94-98C8-09AB49490368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进度安排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B2B682-7716-4E4E-8F45-A398E1C57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9FB1809-7E58-4296-9F84-7284B8589B00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A2245D1-175A-4FD4-A88A-08673F1B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D8DBA52-8178-4B00-A5DA-78F86ADEA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EF5D8D4-B8CA-4F8E-AB53-DB1E789A1A84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15" name="iṡlîḋé">
            <a:extLst>
              <a:ext uri="{FF2B5EF4-FFF2-40B4-BE49-F238E27FC236}">
                <a16:creationId xmlns:a16="http://schemas.microsoft.com/office/drawing/2014/main" id="{A7306A0A-81F2-4BA4-95FE-1C6E0CE095B7}"/>
              </a:ext>
            </a:extLst>
          </p:cNvPr>
          <p:cNvSpPr/>
          <p:nvPr/>
        </p:nvSpPr>
        <p:spPr bwMode="auto">
          <a:xfrm>
            <a:off x="1" y="3409524"/>
            <a:ext cx="12191990" cy="445352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</a:endParaRPr>
          </a:p>
        </p:txBody>
      </p:sp>
      <p:sp>
        <p:nvSpPr>
          <p:cNvPr id="16" name="ïŝḻiḍê">
            <a:extLst>
              <a:ext uri="{FF2B5EF4-FFF2-40B4-BE49-F238E27FC236}">
                <a16:creationId xmlns:a16="http://schemas.microsoft.com/office/drawing/2014/main" id="{7E429068-97CD-4A53-BB47-8ADFE648C90E}"/>
              </a:ext>
            </a:extLst>
          </p:cNvPr>
          <p:cNvSpPr/>
          <p:nvPr/>
        </p:nvSpPr>
        <p:spPr bwMode="auto">
          <a:xfrm>
            <a:off x="335361" y="3394321"/>
            <a:ext cx="1981265" cy="458939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A5A5A5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Arial"/>
                <a:ea typeface="微软雅黑 Light"/>
              </a:rPr>
              <a:t>2024.11-2025.3</a:t>
            </a:r>
          </a:p>
        </p:txBody>
      </p:sp>
      <p:sp>
        <p:nvSpPr>
          <p:cNvPr id="17" name="í$1ïḑé">
            <a:extLst>
              <a:ext uri="{FF2B5EF4-FFF2-40B4-BE49-F238E27FC236}">
                <a16:creationId xmlns:a16="http://schemas.microsoft.com/office/drawing/2014/main" id="{0E6F9C9A-6AD0-4906-B679-418A940AAB8B}"/>
              </a:ext>
            </a:extLst>
          </p:cNvPr>
          <p:cNvSpPr/>
          <p:nvPr/>
        </p:nvSpPr>
        <p:spPr bwMode="auto">
          <a:xfrm>
            <a:off x="3373788" y="3424869"/>
            <a:ext cx="1981264" cy="430006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03617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Arial"/>
                <a:ea typeface="微软雅黑 Light"/>
              </a:rPr>
              <a:t>2025.3-2025.4</a:t>
            </a:r>
          </a:p>
        </p:txBody>
      </p:sp>
      <p:sp>
        <p:nvSpPr>
          <p:cNvPr id="18" name="íṥḷíḋè">
            <a:extLst>
              <a:ext uri="{FF2B5EF4-FFF2-40B4-BE49-F238E27FC236}">
                <a16:creationId xmlns:a16="http://schemas.microsoft.com/office/drawing/2014/main" id="{3CDA8E78-3472-42FB-BB3B-AFA46113ED32}"/>
              </a:ext>
            </a:extLst>
          </p:cNvPr>
          <p:cNvSpPr/>
          <p:nvPr/>
        </p:nvSpPr>
        <p:spPr bwMode="auto">
          <a:xfrm>
            <a:off x="6043090" y="3385731"/>
            <a:ext cx="1888157" cy="462269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A5A5A5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Arial"/>
                <a:ea typeface="微软雅黑 Light"/>
              </a:rPr>
              <a:t>2025.4-2025.5</a:t>
            </a:r>
          </a:p>
        </p:txBody>
      </p:sp>
      <p:sp>
        <p:nvSpPr>
          <p:cNvPr id="19" name="iśľîḋè">
            <a:extLst>
              <a:ext uri="{FF2B5EF4-FFF2-40B4-BE49-F238E27FC236}">
                <a16:creationId xmlns:a16="http://schemas.microsoft.com/office/drawing/2014/main" id="{0497562E-D56B-42B6-8F82-9DE45ADDB470}"/>
              </a:ext>
            </a:extLst>
          </p:cNvPr>
          <p:cNvSpPr/>
          <p:nvPr/>
        </p:nvSpPr>
        <p:spPr bwMode="auto">
          <a:xfrm>
            <a:off x="8818213" y="3415412"/>
            <a:ext cx="1805156" cy="447066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03617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prstClr val="white"/>
                </a:solidFill>
                <a:latin typeface="Arial"/>
                <a:ea typeface="微软雅黑 Light"/>
              </a:rPr>
              <a:t>2025.5-2025.6</a:t>
            </a:r>
          </a:p>
        </p:txBody>
      </p:sp>
      <p:grpSp>
        <p:nvGrpSpPr>
          <p:cNvPr id="22" name="iSḷidè">
            <a:extLst>
              <a:ext uri="{FF2B5EF4-FFF2-40B4-BE49-F238E27FC236}">
                <a16:creationId xmlns:a16="http://schemas.microsoft.com/office/drawing/2014/main" id="{351E6499-0FAB-4A07-BFF7-854C05AE0F62}"/>
              </a:ext>
            </a:extLst>
          </p:cNvPr>
          <p:cNvGrpSpPr/>
          <p:nvPr/>
        </p:nvGrpSpPr>
        <p:grpSpPr>
          <a:xfrm>
            <a:off x="361696" y="1582366"/>
            <a:ext cx="4707959" cy="2503179"/>
            <a:chOff x="1396746" y="1597570"/>
            <a:chExt cx="4707959" cy="2503179"/>
          </a:xfrm>
        </p:grpSpPr>
        <p:sp>
          <p:nvSpPr>
            <p:cNvPr id="26" name="is1idè">
              <a:extLst>
                <a:ext uri="{FF2B5EF4-FFF2-40B4-BE49-F238E27FC236}">
                  <a16:creationId xmlns:a16="http://schemas.microsoft.com/office/drawing/2014/main" id="{139B9A66-0BFD-44E0-B53F-156AF758E38D}"/>
                </a:ext>
              </a:extLst>
            </p:cNvPr>
            <p:cNvSpPr txBox="1"/>
            <p:nvPr/>
          </p:nvSpPr>
          <p:spPr>
            <a:xfrm>
              <a:off x="1396746" y="1731696"/>
              <a:ext cx="4707959" cy="236905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 defTabSz="609585">
                <a:lnSpc>
                  <a:spcPct val="150000"/>
                </a:lnSpc>
                <a:spcBef>
                  <a:spcPct val="0"/>
                </a:spcBef>
                <a:defRPr sz="1100"/>
              </a:lvl1pPr>
              <a:lvl2pPr marL="609585" defTabSz="609585">
                <a:defRPr sz="2400"/>
              </a:lvl2pPr>
              <a:lvl3pPr marL="1219170" defTabSz="609585">
                <a:defRPr sz="2400"/>
              </a:lvl3pPr>
              <a:lvl4pPr marL="1828754" defTabSz="609585">
                <a:defRPr sz="2400"/>
              </a:lvl4pPr>
              <a:lvl5pPr marL="2438339" defTabSz="609585">
                <a:defRPr sz="2400"/>
              </a:lvl5pPr>
              <a:lvl6pPr marL="3047924" defTabSz="609585">
                <a:defRPr sz="2400"/>
              </a:lvl6pPr>
              <a:lvl7pPr marL="3657509" defTabSz="609585">
                <a:defRPr sz="2400"/>
              </a:lvl7pPr>
              <a:lvl8pPr marL="4267093" defTabSz="609585">
                <a:defRPr sz="2400"/>
              </a:lvl8pPr>
              <a:lvl9pPr marL="4876678" defTabSz="609585">
                <a:defRPr sz="2400"/>
              </a:lvl9pPr>
            </a:lstStyle>
            <a:p>
              <a:pPr algn="l">
                <a:defRPr/>
              </a:pPr>
              <a:r>
                <a:rPr lang="en-US" altLang="zh-CN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PCS </a:t>
              </a:r>
              <a:r>
                <a:rPr lang="zh-CN" altLang="en-US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的裂解和结构表征</a:t>
              </a:r>
              <a:endParaRPr lang="en-US" altLang="zh-CN" sz="2800" b="1" kern="0" dirty="0">
                <a:solidFill>
                  <a:srgbClr val="03617A"/>
                </a:solidFill>
                <a:latin typeface="Arial"/>
                <a:ea typeface="微软雅黑 Light"/>
              </a:endParaRPr>
            </a:p>
            <a:p>
              <a:pPr algn="l">
                <a:defRPr/>
              </a:pPr>
              <a:r>
                <a:rPr lang="en-US" altLang="zh-CN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Cf </a:t>
              </a:r>
              <a:r>
                <a:rPr lang="zh-CN" altLang="en-US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编织体</a:t>
              </a:r>
              <a:r>
                <a:rPr lang="en-US" altLang="zh-CN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/</a:t>
              </a:r>
              <a:r>
                <a:rPr lang="en-US" altLang="zh-CN" sz="2800" b="1" kern="0" dirty="0" err="1">
                  <a:solidFill>
                    <a:srgbClr val="03617A"/>
                  </a:solidFill>
                  <a:latin typeface="Arial"/>
                  <a:ea typeface="微软雅黑 Light"/>
                </a:rPr>
                <a:t>SiC</a:t>
              </a:r>
              <a:r>
                <a:rPr lang="en-US" altLang="zh-CN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 </a:t>
              </a:r>
              <a:r>
                <a:rPr lang="zh-CN" altLang="en-US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复合材料制备</a:t>
              </a:r>
              <a:endParaRPr lang="zh-CN" altLang="en-US" sz="2800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  <a:p>
              <a:pPr algn="l">
                <a:defRPr/>
              </a:pPr>
              <a:endParaRPr lang="zh-CN" altLang="en-US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AC51F5B-DF85-482E-8C13-0C03853D8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7259" y="1597570"/>
              <a:ext cx="0" cy="1827158"/>
            </a:xfrm>
            <a:prstGeom prst="line">
              <a:avLst/>
            </a:prstGeom>
            <a:noFill/>
            <a:ln w="3175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tailEnd type="oval"/>
            </a:ln>
            <a:effectLst/>
          </p:spPr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34BCC32-9200-1B2D-21E8-06EF6C72C15A}"/>
              </a:ext>
            </a:extLst>
          </p:cNvPr>
          <p:cNvGrpSpPr/>
          <p:nvPr/>
        </p:nvGrpSpPr>
        <p:grpSpPr>
          <a:xfrm>
            <a:off x="2256817" y="3848000"/>
            <a:ext cx="3012436" cy="1644885"/>
            <a:chOff x="2256817" y="3848000"/>
            <a:chExt cx="3012436" cy="1644885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CA7FD94-61D8-4C52-BBBF-20D4BF23E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241" y="3854875"/>
              <a:ext cx="12" cy="1638010"/>
            </a:xfrm>
            <a:prstGeom prst="line">
              <a:avLst/>
            </a:prstGeom>
            <a:noFill/>
            <a:ln w="3175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oval"/>
              <a:tailEnd type="none"/>
            </a:ln>
            <a:effectLst/>
          </p:spPr>
        </p:cxnSp>
        <p:sp>
          <p:nvSpPr>
            <p:cNvPr id="8" name="is1idè">
              <a:extLst>
                <a:ext uri="{FF2B5EF4-FFF2-40B4-BE49-F238E27FC236}">
                  <a16:creationId xmlns:a16="http://schemas.microsoft.com/office/drawing/2014/main" id="{987ADA0C-1532-9A2E-8BD6-1F1DE1ADFD35}"/>
                </a:ext>
              </a:extLst>
            </p:cNvPr>
            <p:cNvSpPr txBox="1"/>
            <p:nvPr/>
          </p:nvSpPr>
          <p:spPr>
            <a:xfrm>
              <a:off x="2256817" y="3848000"/>
              <a:ext cx="3012424" cy="1372796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 defTabSz="609585">
                <a:lnSpc>
                  <a:spcPct val="150000"/>
                </a:lnSpc>
                <a:spcBef>
                  <a:spcPct val="0"/>
                </a:spcBef>
                <a:defRPr sz="1100"/>
              </a:lvl1pPr>
              <a:lvl2pPr marL="609585" defTabSz="609585">
                <a:defRPr sz="2400"/>
              </a:lvl2pPr>
              <a:lvl3pPr marL="1219170" defTabSz="609585">
                <a:defRPr sz="2400"/>
              </a:lvl3pPr>
              <a:lvl4pPr marL="1828754" defTabSz="609585">
                <a:defRPr sz="2400"/>
              </a:lvl4pPr>
              <a:lvl5pPr marL="2438339" defTabSz="609585">
                <a:defRPr sz="2400"/>
              </a:lvl5pPr>
              <a:lvl6pPr marL="3047924" defTabSz="609585">
                <a:defRPr sz="2400"/>
              </a:lvl6pPr>
              <a:lvl7pPr marL="3657509" defTabSz="609585">
                <a:defRPr sz="2400"/>
              </a:lvl7pPr>
              <a:lvl8pPr marL="4267093" defTabSz="609585">
                <a:defRPr sz="2400"/>
              </a:lvl8pPr>
              <a:lvl9pPr marL="4876678" defTabSz="609585">
                <a:defRPr sz="2400"/>
              </a:lvl9pPr>
            </a:lstStyle>
            <a:p>
              <a:pPr algn="l">
                <a:defRPr/>
              </a:pPr>
              <a:r>
                <a:rPr lang="zh-CN" altLang="en-US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完成复合材料性能测试并优化</a:t>
              </a:r>
            </a:p>
            <a:p>
              <a:pPr algn="l">
                <a:defRPr/>
              </a:pPr>
              <a:endParaRPr lang="zh-CN" altLang="en-US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  <a:p>
              <a:pPr algn="l">
                <a:defRPr/>
              </a:pPr>
              <a:endParaRPr lang="zh-CN" altLang="en-US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CFC444A-9A2D-E008-5956-5CFDD49C8B55}"/>
              </a:ext>
            </a:extLst>
          </p:cNvPr>
          <p:cNvGrpSpPr/>
          <p:nvPr/>
        </p:nvGrpSpPr>
        <p:grpSpPr>
          <a:xfrm>
            <a:off x="6167761" y="1582366"/>
            <a:ext cx="3281038" cy="1803365"/>
            <a:chOff x="6167761" y="1582366"/>
            <a:chExt cx="3281038" cy="1803365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8A76E8E-7BB7-423D-BD33-D4FC2CAF0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7761" y="1582366"/>
              <a:ext cx="0" cy="1803365"/>
            </a:xfrm>
            <a:prstGeom prst="line">
              <a:avLst/>
            </a:prstGeom>
            <a:noFill/>
            <a:ln w="3175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tailEnd type="oval"/>
            </a:ln>
            <a:effectLst/>
          </p:spPr>
        </p:cxnSp>
        <p:sp>
          <p:nvSpPr>
            <p:cNvPr id="9" name="is1idè">
              <a:extLst>
                <a:ext uri="{FF2B5EF4-FFF2-40B4-BE49-F238E27FC236}">
                  <a16:creationId xmlns:a16="http://schemas.microsoft.com/office/drawing/2014/main" id="{A49888B8-D217-65E6-291E-CE9AC70BA5D3}"/>
                </a:ext>
              </a:extLst>
            </p:cNvPr>
            <p:cNvSpPr txBox="1"/>
            <p:nvPr/>
          </p:nvSpPr>
          <p:spPr>
            <a:xfrm>
              <a:off x="6167761" y="1716492"/>
              <a:ext cx="3281038" cy="148393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 defTabSz="609585">
                <a:lnSpc>
                  <a:spcPct val="150000"/>
                </a:lnSpc>
                <a:spcBef>
                  <a:spcPct val="0"/>
                </a:spcBef>
                <a:defRPr sz="1100"/>
              </a:lvl1pPr>
              <a:lvl2pPr marL="609585" defTabSz="609585">
                <a:defRPr sz="2400"/>
              </a:lvl2pPr>
              <a:lvl3pPr marL="1219170" defTabSz="609585">
                <a:defRPr sz="2400"/>
              </a:lvl3pPr>
              <a:lvl4pPr marL="1828754" defTabSz="609585">
                <a:defRPr sz="2400"/>
              </a:lvl4pPr>
              <a:lvl5pPr marL="2438339" defTabSz="609585">
                <a:defRPr sz="2400"/>
              </a:lvl5pPr>
              <a:lvl6pPr marL="3047924" defTabSz="609585">
                <a:defRPr sz="2400"/>
              </a:lvl6pPr>
              <a:lvl7pPr marL="3657509" defTabSz="609585">
                <a:defRPr sz="2400"/>
              </a:lvl7pPr>
              <a:lvl8pPr marL="4267093" defTabSz="609585">
                <a:defRPr sz="2400"/>
              </a:lvl8pPr>
              <a:lvl9pPr marL="4876678" defTabSz="609585">
                <a:defRPr sz="2400"/>
              </a:lvl9pPr>
            </a:lstStyle>
            <a:p>
              <a:pPr algn="l">
                <a:defRPr/>
              </a:pPr>
              <a:r>
                <a:rPr lang="zh-CN" altLang="en-US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对测得的数据进行分析处理</a:t>
              </a:r>
              <a:endParaRPr lang="zh-CN" altLang="en-US" sz="2800" b="1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  <a:p>
              <a:pPr algn="l">
                <a:defRPr/>
              </a:pPr>
              <a:endParaRPr lang="zh-CN" altLang="en-US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9ADF857-CCED-E9DF-A6CC-1B3E11ABADB5}"/>
              </a:ext>
            </a:extLst>
          </p:cNvPr>
          <p:cNvGrpSpPr/>
          <p:nvPr/>
        </p:nvGrpSpPr>
        <p:grpSpPr>
          <a:xfrm>
            <a:off x="7497756" y="3862478"/>
            <a:ext cx="3372250" cy="1991628"/>
            <a:chOff x="7497756" y="3862478"/>
            <a:chExt cx="3372250" cy="1991628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D3F9C2-48F3-4430-8785-17E68FC9B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121" y="3862478"/>
              <a:ext cx="0" cy="1695258"/>
            </a:xfrm>
            <a:prstGeom prst="line">
              <a:avLst/>
            </a:prstGeom>
            <a:noFill/>
            <a:ln w="3175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oval"/>
              <a:tailEnd type="none"/>
            </a:ln>
            <a:effectLst/>
          </p:spPr>
        </p:cxnSp>
        <p:sp>
          <p:nvSpPr>
            <p:cNvPr id="11" name="is1idè">
              <a:extLst>
                <a:ext uri="{FF2B5EF4-FFF2-40B4-BE49-F238E27FC236}">
                  <a16:creationId xmlns:a16="http://schemas.microsoft.com/office/drawing/2014/main" id="{223F081A-4E77-4649-FD10-A53FDDABD3EE}"/>
                </a:ext>
              </a:extLst>
            </p:cNvPr>
            <p:cNvSpPr txBox="1"/>
            <p:nvPr/>
          </p:nvSpPr>
          <p:spPr>
            <a:xfrm>
              <a:off x="7497756" y="4180501"/>
              <a:ext cx="3372250" cy="167360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 defTabSz="609585">
                <a:lnSpc>
                  <a:spcPct val="150000"/>
                </a:lnSpc>
                <a:spcBef>
                  <a:spcPct val="0"/>
                </a:spcBef>
                <a:defRPr sz="1100"/>
              </a:lvl1pPr>
              <a:lvl2pPr marL="609585" defTabSz="609585">
                <a:defRPr sz="2400"/>
              </a:lvl2pPr>
              <a:lvl3pPr marL="1219170" defTabSz="609585">
                <a:defRPr sz="2400"/>
              </a:lvl3pPr>
              <a:lvl4pPr marL="1828754" defTabSz="609585">
                <a:defRPr sz="2400"/>
              </a:lvl4pPr>
              <a:lvl5pPr marL="2438339" defTabSz="609585">
                <a:defRPr sz="2400"/>
              </a:lvl5pPr>
              <a:lvl6pPr marL="3047924" defTabSz="609585">
                <a:defRPr sz="2400"/>
              </a:lvl6pPr>
              <a:lvl7pPr marL="3657509" defTabSz="609585">
                <a:defRPr sz="2400"/>
              </a:lvl7pPr>
              <a:lvl8pPr marL="4267093" defTabSz="609585">
                <a:defRPr sz="2400"/>
              </a:lvl8pPr>
              <a:lvl9pPr marL="4876678" defTabSz="609585">
                <a:defRPr sz="2400"/>
              </a:lvl9pPr>
            </a:lstStyle>
            <a:p>
              <a:pPr algn="l">
                <a:defRPr/>
              </a:pPr>
              <a:r>
                <a:rPr lang="zh-CN" altLang="en-US" sz="2800" b="1" kern="0" dirty="0">
                  <a:solidFill>
                    <a:srgbClr val="03617A"/>
                  </a:solidFill>
                  <a:latin typeface="Arial"/>
                  <a:ea typeface="微软雅黑 Light"/>
                </a:rPr>
                <a:t>撰写论文准备答辩</a:t>
              </a:r>
              <a:endParaRPr lang="zh-CN" altLang="en-US" sz="2800"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1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89BD6CB-3E66-4DAC-AC1A-0E907E5D44EA}"/>
              </a:ext>
            </a:extLst>
          </p:cNvPr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72E6F8B-97E9-465C-8CF4-199FA7CDD79D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38419142-1C5A-410A-B8AF-6F59D1DDAF16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9CCBF70C-664F-4D6E-B0EE-98625A0EEACF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B602733-8AB6-4C43-A9BE-7F1AE0628165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AAAC95EA-E6A7-4D94-98C8-09AB49490368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预期达到的目标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B2B682-7716-4E4E-8F45-A398E1C57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9FB1809-7E58-4296-9F84-7284B8589B00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A2245D1-175A-4FD4-A88A-08673F1B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D8DBA52-8178-4B00-A5DA-78F86ADEA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EF5D8D4-B8CA-4F8E-AB53-DB1E789A1A84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grpSp>
        <p:nvGrpSpPr>
          <p:cNvPr id="17" name="isḻíḍé">
            <a:extLst>
              <a:ext uri="{FF2B5EF4-FFF2-40B4-BE49-F238E27FC236}">
                <a16:creationId xmlns:a16="http://schemas.microsoft.com/office/drawing/2014/main" id="{F48B2250-197D-440B-8EF3-72C187E5D3A0}"/>
              </a:ext>
            </a:extLst>
          </p:cNvPr>
          <p:cNvGrpSpPr/>
          <p:nvPr/>
        </p:nvGrpSpPr>
        <p:grpSpPr>
          <a:xfrm>
            <a:off x="1356784" y="1539000"/>
            <a:ext cx="3118967" cy="3161994"/>
            <a:chOff x="1356784" y="1917130"/>
            <a:chExt cx="3118967" cy="3161994"/>
          </a:xfrm>
        </p:grpSpPr>
        <p:sp>
          <p:nvSpPr>
            <p:cNvPr id="42" name="işlïḋê">
              <a:extLst>
                <a:ext uri="{FF2B5EF4-FFF2-40B4-BE49-F238E27FC236}">
                  <a16:creationId xmlns:a16="http://schemas.microsoft.com/office/drawing/2014/main" id="{7637A96A-6A06-4A82-BBBB-160AD5F03F9C}"/>
                </a:ext>
              </a:extLst>
            </p:cNvPr>
            <p:cNvSpPr/>
            <p:nvPr/>
          </p:nvSpPr>
          <p:spPr>
            <a:xfrm>
              <a:off x="1356784" y="1917130"/>
              <a:ext cx="2853695" cy="3161994"/>
            </a:xfrm>
            <a:prstGeom prst="snip1Rect">
              <a:avLst>
                <a:gd name="adj" fmla="val 40731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03617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kern="0" dirty="0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43" name="ïşḻîḓe">
              <a:extLst>
                <a:ext uri="{FF2B5EF4-FFF2-40B4-BE49-F238E27FC236}">
                  <a16:creationId xmlns:a16="http://schemas.microsoft.com/office/drawing/2014/main" id="{505E82E5-EBE7-4AB1-952B-C0EB0A10B01B}"/>
                </a:ext>
              </a:extLst>
            </p:cNvPr>
            <p:cNvSpPr/>
            <p:nvPr/>
          </p:nvSpPr>
          <p:spPr>
            <a:xfrm>
              <a:off x="1356785" y="4955943"/>
              <a:ext cx="2853695" cy="123181"/>
            </a:xfrm>
            <a:prstGeom prst="rect">
              <a:avLst/>
            </a:prstGeom>
            <a:solidFill>
              <a:srgbClr val="03617A"/>
            </a:solidFill>
            <a:ln w="3175">
              <a:solidFill>
                <a:srgbClr val="03617A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kern="0" dirty="0">
                <a:solidFill>
                  <a:prstClr val="black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44" name="íş1ïḋê">
              <a:extLst>
                <a:ext uri="{FF2B5EF4-FFF2-40B4-BE49-F238E27FC236}">
                  <a16:creationId xmlns:a16="http://schemas.microsoft.com/office/drawing/2014/main" id="{EC1C7D87-1F4D-4F12-BB1E-798B2DA08C3C}"/>
                </a:ext>
              </a:extLst>
            </p:cNvPr>
            <p:cNvSpPr/>
            <p:nvPr/>
          </p:nvSpPr>
          <p:spPr bwMode="auto">
            <a:xfrm>
              <a:off x="3261001" y="1917131"/>
              <a:ext cx="949480" cy="949480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03617A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121920" tIns="60960" rIns="121920" bIns="60960" anchor="t" anchorCtr="0" compatLnSpc="1">
              <a:prstTxWarp prst="textNoShape">
                <a:avLst/>
              </a:prstTxWarp>
              <a:normAutofit/>
            </a:bodyPr>
            <a:lstStyle/>
            <a:p>
              <a:pPr algn="r">
                <a:defRPr/>
              </a:pPr>
              <a:r>
                <a:rPr lang="en-US" altLang="zh-CN" sz="3600" b="1" kern="0" dirty="0">
                  <a:solidFill>
                    <a:prstClr val="white"/>
                  </a:solidFill>
                  <a:latin typeface="Arial"/>
                  <a:ea typeface="微软雅黑 Light"/>
                </a:rPr>
                <a:t>1</a:t>
              </a:r>
              <a:endParaRPr lang="en-US" altLang="ko-KR" sz="3600" b="1" kern="0" dirty="0">
                <a:solidFill>
                  <a:prstClr val="white"/>
                </a:solidFill>
                <a:latin typeface="Arial"/>
                <a:ea typeface="微软雅黑 Light"/>
              </a:endParaRPr>
            </a:p>
          </p:txBody>
        </p:sp>
        <p:sp>
          <p:nvSpPr>
            <p:cNvPr id="45" name="îṡḷíďê">
              <a:extLst>
                <a:ext uri="{FF2B5EF4-FFF2-40B4-BE49-F238E27FC236}">
                  <a16:creationId xmlns:a16="http://schemas.microsoft.com/office/drawing/2014/main" id="{2F525EA8-55DF-45B1-B2B9-3AEA61129D76}"/>
                </a:ext>
              </a:extLst>
            </p:cNvPr>
            <p:cNvSpPr txBox="1"/>
            <p:nvPr/>
          </p:nvSpPr>
          <p:spPr>
            <a:xfrm>
              <a:off x="1489133" y="2391871"/>
              <a:ext cx="2986618" cy="2329845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探究出 </a:t>
              </a:r>
              <a:r>
                <a:rPr lang="en-US" altLang="zh-CN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PCS </a:t>
              </a: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材料</a:t>
              </a:r>
              <a:endParaRPr lang="en-US" altLang="zh-CN" sz="2400" b="1" kern="0" dirty="0">
                <a:solidFill>
                  <a:srgbClr val="03617A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最优交联固化温度</a:t>
              </a:r>
              <a:endParaRPr lang="en-US" altLang="zh-CN" sz="2400" b="1" kern="0" dirty="0">
                <a:solidFill>
                  <a:srgbClr val="03617A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和升温速度</a:t>
              </a:r>
              <a:endParaRPr lang="en-US" altLang="zh-CN" sz="2400" b="1" kern="0" dirty="0">
                <a:solidFill>
                  <a:srgbClr val="03617A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71AC560-9319-9FBC-D3CA-9474BC29F553}"/>
              </a:ext>
            </a:extLst>
          </p:cNvPr>
          <p:cNvGrpSpPr/>
          <p:nvPr/>
        </p:nvGrpSpPr>
        <p:grpSpPr>
          <a:xfrm>
            <a:off x="4451099" y="1539000"/>
            <a:ext cx="2986618" cy="3161994"/>
            <a:chOff x="4451099" y="1539000"/>
            <a:chExt cx="2986618" cy="3161994"/>
          </a:xfrm>
        </p:grpSpPr>
        <p:grpSp>
          <p:nvGrpSpPr>
            <p:cNvPr id="18" name="íṣļîďê">
              <a:extLst>
                <a:ext uri="{FF2B5EF4-FFF2-40B4-BE49-F238E27FC236}">
                  <a16:creationId xmlns:a16="http://schemas.microsoft.com/office/drawing/2014/main" id="{B94AF05E-503D-4DB4-9C8A-9664D987D1B4}"/>
                </a:ext>
              </a:extLst>
            </p:cNvPr>
            <p:cNvGrpSpPr/>
            <p:nvPr/>
          </p:nvGrpSpPr>
          <p:grpSpPr>
            <a:xfrm>
              <a:off x="4476000" y="1539000"/>
              <a:ext cx="2853697" cy="3161994"/>
              <a:chOff x="1356784" y="1917130"/>
              <a:chExt cx="2853697" cy="3161994"/>
            </a:xfrm>
          </p:grpSpPr>
          <p:sp>
            <p:nvSpPr>
              <p:cNvPr id="29" name="íšlïdê">
                <a:extLst>
                  <a:ext uri="{FF2B5EF4-FFF2-40B4-BE49-F238E27FC236}">
                    <a16:creationId xmlns:a16="http://schemas.microsoft.com/office/drawing/2014/main" id="{84BDD570-5439-43CF-AA57-71884B3B3731}"/>
                  </a:ext>
                </a:extLst>
              </p:cNvPr>
              <p:cNvSpPr/>
              <p:nvPr/>
            </p:nvSpPr>
            <p:spPr>
              <a:xfrm>
                <a:off x="1356784" y="1917130"/>
                <a:ext cx="2853695" cy="3161994"/>
              </a:xfrm>
              <a:prstGeom prst="snip1Rect">
                <a:avLst>
                  <a:gd name="adj" fmla="val 40731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rgbClr val="03617A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ern="0" dirty="0">
                  <a:solidFill>
                    <a:prstClr val="white"/>
                  </a:solidFill>
                  <a:latin typeface="Arial"/>
                  <a:ea typeface="微软雅黑 Light"/>
                </a:endParaRPr>
              </a:p>
            </p:txBody>
          </p:sp>
          <p:sp>
            <p:nvSpPr>
              <p:cNvPr id="30" name="îṡľide">
                <a:extLst>
                  <a:ext uri="{FF2B5EF4-FFF2-40B4-BE49-F238E27FC236}">
                    <a16:creationId xmlns:a16="http://schemas.microsoft.com/office/drawing/2014/main" id="{1E589405-A227-4B73-A87F-5FAA1C122AB5}"/>
                  </a:ext>
                </a:extLst>
              </p:cNvPr>
              <p:cNvSpPr/>
              <p:nvPr/>
            </p:nvSpPr>
            <p:spPr>
              <a:xfrm>
                <a:off x="1356785" y="4955943"/>
                <a:ext cx="2853695" cy="123181"/>
              </a:xfrm>
              <a:prstGeom prst="rect">
                <a:avLst/>
              </a:prstGeom>
              <a:solidFill>
                <a:srgbClr val="03617A"/>
              </a:solidFill>
              <a:ln w="3175">
                <a:solidFill>
                  <a:srgbClr val="03617A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ern="0" dirty="0">
                  <a:solidFill>
                    <a:prstClr val="black"/>
                  </a:solidFill>
                  <a:latin typeface="Arial"/>
                  <a:ea typeface="微软雅黑 Light"/>
                </a:endParaRPr>
              </a:p>
            </p:txBody>
          </p:sp>
          <p:sp>
            <p:nvSpPr>
              <p:cNvPr id="31" name="iś1íde">
                <a:extLst>
                  <a:ext uri="{FF2B5EF4-FFF2-40B4-BE49-F238E27FC236}">
                    <a16:creationId xmlns:a16="http://schemas.microsoft.com/office/drawing/2014/main" id="{B68217F7-54F0-4D30-B2FE-2E83AF5FEF93}"/>
                  </a:ext>
                </a:extLst>
              </p:cNvPr>
              <p:cNvSpPr/>
              <p:nvPr/>
            </p:nvSpPr>
            <p:spPr bwMode="auto">
              <a:xfrm>
                <a:off x="3261001" y="1917131"/>
                <a:ext cx="949480" cy="949480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3617A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r">
                  <a:defRPr/>
                </a:pPr>
                <a:r>
                  <a:rPr lang="en-US" altLang="zh-CN" sz="3600" b="1" kern="0" dirty="0">
                    <a:solidFill>
                      <a:prstClr val="white"/>
                    </a:solidFill>
                    <a:latin typeface="Arial"/>
                    <a:ea typeface="微软雅黑 Light"/>
                  </a:rPr>
                  <a:t>2</a:t>
                </a:r>
                <a:endParaRPr lang="en-US" altLang="ko-KR" sz="3600" b="1" kern="0" dirty="0">
                  <a:solidFill>
                    <a:prstClr val="white"/>
                  </a:solidFill>
                  <a:latin typeface="Arial"/>
                  <a:ea typeface="微软雅黑 Light"/>
                </a:endParaRPr>
              </a:p>
            </p:txBody>
          </p:sp>
        </p:grpSp>
        <p:sp>
          <p:nvSpPr>
            <p:cNvPr id="8" name="îṡḷíďê">
              <a:extLst>
                <a:ext uri="{FF2B5EF4-FFF2-40B4-BE49-F238E27FC236}">
                  <a16:creationId xmlns:a16="http://schemas.microsoft.com/office/drawing/2014/main" id="{8C47760D-1B31-D907-FFF3-8783AD4DAE23}"/>
                </a:ext>
              </a:extLst>
            </p:cNvPr>
            <p:cNvSpPr txBox="1"/>
            <p:nvPr/>
          </p:nvSpPr>
          <p:spPr>
            <a:xfrm>
              <a:off x="4451099" y="2010798"/>
              <a:ext cx="2986618" cy="2329845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成功制备不同工艺</a:t>
              </a:r>
              <a:endParaRPr lang="en-US" altLang="zh-CN" sz="2400" b="1" kern="0" dirty="0">
                <a:solidFill>
                  <a:srgbClr val="03617A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PIP </a:t>
              </a: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法的 </a:t>
              </a:r>
              <a:r>
                <a:rPr lang="en-US" altLang="zh-CN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Cf </a:t>
              </a: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编织体</a:t>
              </a:r>
              <a:endParaRPr lang="en-US" altLang="zh-CN" sz="2400" b="1" kern="0" dirty="0">
                <a:solidFill>
                  <a:srgbClr val="03617A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/</a:t>
              </a:r>
              <a:r>
                <a:rPr lang="en-US" altLang="zh-CN" sz="2400" b="1" kern="0" dirty="0" err="1">
                  <a:solidFill>
                    <a:srgbClr val="03617A"/>
                  </a:solidFill>
                  <a:latin typeface="微软雅黑"/>
                  <a:ea typeface="微软雅黑"/>
                </a:rPr>
                <a:t>SiC</a:t>
              </a:r>
              <a:r>
                <a:rPr lang="en-US" altLang="zh-CN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复合材料</a:t>
              </a:r>
              <a:endParaRPr lang="en-US" altLang="zh-CN" sz="2400" b="1" kern="0" dirty="0">
                <a:solidFill>
                  <a:srgbClr val="03617A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8C0994-DAA7-788F-28F1-6B49FBB8CB2B}"/>
              </a:ext>
            </a:extLst>
          </p:cNvPr>
          <p:cNvGrpSpPr/>
          <p:nvPr/>
        </p:nvGrpSpPr>
        <p:grpSpPr>
          <a:xfrm>
            <a:off x="7528754" y="1539000"/>
            <a:ext cx="2986618" cy="3161994"/>
            <a:chOff x="7528754" y="1539000"/>
            <a:chExt cx="2986618" cy="3161994"/>
          </a:xfrm>
        </p:grpSpPr>
        <p:grpSp>
          <p:nvGrpSpPr>
            <p:cNvPr id="19" name="îśľîḑe">
              <a:extLst>
                <a:ext uri="{FF2B5EF4-FFF2-40B4-BE49-F238E27FC236}">
                  <a16:creationId xmlns:a16="http://schemas.microsoft.com/office/drawing/2014/main" id="{65B086B3-90B4-454A-B986-D165F1F3BD83}"/>
                </a:ext>
              </a:extLst>
            </p:cNvPr>
            <p:cNvGrpSpPr/>
            <p:nvPr/>
          </p:nvGrpSpPr>
          <p:grpSpPr>
            <a:xfrm>
              <a:off x="7595216" y="1539000"/>
              <a:ext cx="2853696" cy="3161994"/>
              <a:chOff x="1356784" y="1917130"/>
              <a:chExt cx="2853696" cy="3161994"/>
            </a:xfrm>
          </p:grpSpPr>
          <p:sp>
            <p:nvSpPr>
              <p:cNvPr id="20" name="îṥḻïḍê">
                <a:extLst>
                  <a:ext uri="{FF2B5EF4-FFF2-40B4-BE49-F238E27FC236}">
                    <a16:creationId xmlns:a16="http://schemas.microsoft.com/office/drawing/2014/main" id="{C2B3DDB7-404F-4875-B109-11532774D4AF}"/>
                  </a:ext>
                </a:extLst>
              </p:cNvPr>
              <p:cNvSpPr/>
              <p:nvPr/>
            </p:nvSpPr>
            <p:spPr>
              <a:xfrm>
                <a:off x="1356784" y="1917130"/>
                <a:ext cx="2853695" cy="3161994"/>
              </a:xfrm>
              <a:prstGeom prst="snip1Rect">
                <a:avLst>
                  <a:gd name="adj" fmla="val 40731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rgbClr val="03617A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ern="0" dirty="0">
                  <a:solidFill>
                    <a:prstClr val="white"/>
                  </a:solidFill>
                  <a:latin typeface="Arial"/>
                  <a:ea typeface="微软雅黑 Light"/>
                </a:endParaRPr>
              </a:p>
            </p:txBody>
          </p:sp>
          <p:sp>
            <p:nvSpPr>
              <p:cNvPr id="21" name="ïṥḻiḋê">
                <a:extLst>
                  <a:ext uri="{FF2B5EF4-FFF2-40B4-BE49-F238E27FC236}">
                    <a16:creationId xmlns:a16="http://schemas.microsoft.com/office/drawing/2014/main" id="{A507FC1D-9D1B-43CF-8D95-A8B0D7E1906D}"/>
                  </a:ext>
                </a:extLst>
              </p:cNvPr>
              <p:cNvSpPr/>
              <p:nvPr/>
            </p:nvSpPr>
            <p:spPr>
              <a:xfrm>
                <a:off x="1356785" y="4955943"/>
                <a:ext cx="2853695" cy="123181"/>
              </a:xfrm>
              <a:prstGeom prst="rect">
                <a:avLst/>
              </a:prstGeom>
              <a:solidFill>
                <a:srgbClr val="03617A"/>
              </a:solidFill>
              <a:ln w="3175">
                <a:solidFill>
                  <a:srgbClr val="03617A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ern="0" dirty="0">
                  <a:solidFill>
                    <a:prstClr val="black"/>
                  </a:solidFill>
                  <a:latin typeface="Arial"/>
                  <a:ea typeface="微软雅黑 Light"/>
                </a:endParaRPr>
              </a:p>
            </p:txBody>
          </p:sp>
          <p:sp>
            <p:nvSpPr>
              <p:cNvPr id="22" name="îṣľîḋé">
                <a:extLst>
                  <a:ext uri="{FF2B5EF4-FFF2-40B4-BE49-F238E27FC236}">
                    <a16:creationId xmlns:a16="http://schemas.microsoft.com/office/drawing/2014/main" id="{7B5285D3-60FF-407D-8417-6557ED67D1DC}"/>
                  </a:ext>
                </a:extLst>
              </p:cNvPr>
              <p:cNvSpPr/>
              <p:nvPr/>
            </p:nvSpPr>
            <p:spPr bwMode="auto">
              <a:xfrm>
                <a:off x="3260999" y="1917131"/>
                <a:ext cx="949480" cy="949480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3617A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r">
                  <a:defRPr/>
                </a:pPr>
                <a:r>
                  <a:rPr lang="en-US" altLang="zh-CN" sz="3600" b="1" kern="0" dirty="0">
                    <a:solidFill>
                      <a:prstClr val="white"/>
                    </a:solidFill>
                    <a:latin typeface="Arial"/>
                    <a:ea typeface="微软雅黑 Light"/>
                  </a:rPr>
                  <a:t>3</a:t>
                </a:r>
                <a:endParaRPr lang="en-US" altLang="ko-KR" sz="3600" b="1" kern="0" dirty="0">
                  <a:solidFill>
                    <a:prstClr val="white"/>
                  </a:solidFill>
                  <a:latin typeface="Arial"/>
                  <a:ea typeface="微软雅黑 Light"/>
                </a:endParaRPr>
              </a:p>
            </p:txBody>
          </p:sp>
        </p:grpSp>
        <p:sp>
          <p:nvSpPr>
            <p:cNvPr id="11" name="îṡḷíďê">
              <a:extLst>
                <a:ext uri="{FF2B5EF4-FFF2-40B4-BE49-F238E27FC236}">
                  <a16:creationId xmlns:a16="http://schemas.microsoft.com/office/drawing/2014/main" id="{B6846EBB-F4FC-A363-C319-5EF3027FBAB8}"/>
                </a:ext>
              </a:extLst>
            </p:cNvPr>
            <p:cNvSpPr txBox="1"/>
            <p:nvPr/>
          </p:nvSpPr>
          <p:spPr>
            <a:xfrm>
              <a:off x="7528754" y="2082010"/>
              <a:ext cx="2986618" cy="2329845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完成不同性能的测试</a:t>
              </a:r>
              <a:endParaRPr lang="en-US" altLang="zh-CN" sz="2400" b="1" kern="0" dirty="0">
                <a:solidFill>
                  <a:srgbClr val="03617A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探索出各个性能优化</a:t>
              </a:r>
              <a:endParaRPr lang="en-US" altLang="zh-CN" sz="2400" b="1" kern="0" dirty="0">
                <a:solidFill>
                  <a:srgbClr val="03617A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03617A"/>
                  </a:solidFill>
                  <a:latin typeface="微软雅黑"/>
                  <a:ea typeface="微软雅黑"/>
                </a:rPr>
                <a:t>机制</a:t>
              </a:r>
              <a:endParaRPr lang="en-US" altLang="zh-CN" sz="2400" b="1" kern="0" dirty="0">
                <a:solidFill>
                  <a:srgbClr val="03617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198A8648-E747-D8C6-F1B8-F4208C1357E8}"/>
              </a:ext>
            </a:extLst>
          </p:cNvPr>
          <p:cNvSpPr/>
          <p:nvPr/>
        </p:nvSpPr>
        <p:spPr>
          <a:xfrm>
            <a:off x="389141" y="182192"/>
            <a:ext cx="573024" cy="557722"/>
          </a:xfrm>
          <a:prstGeom prst="parallelogram">
            <a:avLst/>
          </a:prstGeom>
          <a:noFill/>
          <a:ln w="25400" cap="flat" cmpd="sng" algn="ctr">
            <a:solidFill>
              <a:srgbClr val="0361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2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213AF1-D0F3-4F39-A235-C51EF7627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9976" y="1008930"/>
            <a:ext cx="8352046" cy="729822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4772C5A-DFB8-4371-B9E2-6CFB991EC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9"/>
          <a:stretch/>
        </p:blipFill>
        <p:spPr bwMode="auto">
          <a:xfrm>
            <a:off x="0" y="2107757"/>
            <a:ext cx="12238887" cy="302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025A25-2EE8-48B1-B7B1-6CDB5A42EF82}"/>
              </a:ext>
            </a:extLst>
          </p:cNvPr>
          <p:cNvSpPr/>
          <p:nvPr/>
        </p:nvSpPr>
        <p:spPr>
          <a:xfrm>
            <a:off x="0" y="2107758"/>
            <a:ext cx="12215445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B16D264-4DF1-4A00-BA77-89077A6926DB}"/>
              </a:ext>
            </a:extLst>
          </p:cNvPr>
          <p:cNvSpPr/>
          <p:nvPr/>
        </p:nvSpPr>
        <p:spPr>
          <a:xfrm>
            <a:off x="-23446" y="4263116"/>
            <a:ext cx="12238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HARBIN INSTITUTE OF TECHNOLOGY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GRADUATION REPLY GENERAL TEMPLATE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6BBB4E-8E96-4DFB-B0BB-84F362AA227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-194872" y="5532309"/>
            <a:ext cx="5166394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D83BD60-248B-4EF7-9069-969B3E99F241}"/>
              </a:ext>
            </a:extLst>
          </p:cNvPr>
          <p:cNvCxnSpPr>
            <a:cxnSpLocks/>
          </p:cNvCxnSpPr>
          <p:nvPr/>
        </p:nvCxnSpPr>
        <p:spPr>
          <a:xfrm flipH="1">
            <a:off x="7268394" y="5532309"/>
            <a:ext cx="5443265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4DA59737-D378-4535-8839-51884CA63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522" y="5340170"/>
            <a:ext cx="2311862" cy="38427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CB5BD776-C485-421A-8D2D-DE731012747D}"/>
              </a:ext>
            </a:extLst>
          </p:cNvPr>
          <p:cNvGrpSpPr/>
          <p:nvPr/>
        </p:nvGrpSpPr>
        <p:grpSpPr>
          <a:xfrm>
            <a:off x="3794890" y="604618"/>
            <a:ext cx="4505804" cy="1224944"/>
            <a:chOff x="627883" y="433874"/>
            <a:chExt cx="4505804" cy="122494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DAC9468-F882-41BA-AEBE-13F723EE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7883" y="433874"/>
              <a:ext cx="1401821" cy="122494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43D0C01-CD51-4043-B262-AC7CED6D0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42376" y="481932"/>
              <a:ext cx="3191311" cy="850608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B9809DA-49E6-4961-B870-218D1A20D556}"/>
                </a:ext>
              </a:extLst>
            </p:cNvPr>
            <p:cNvSpPr/>
            <p:nvPr/>
          </p:nvSpPr>
          <p:spPr>
            <a:xfrm>
              <a:off x="2029704" y="1246779"/>
              <a:ext cx="30558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Rectangle 9">
            <a:extLst>
              <a:ext uri="{FF2B5EF4-FFF2-40B4-BE49-F238E27FC236}">
                <a16:creationId xmlns:a16="http://schemas.microsoft.com/office/drawing/2014/main" id="{55D5A771-6A6E-4FB4-AC5C-4E4D4278222D}"/>
              </a:ext>
            </a:extLst>
          </p:cNvPr>
          <p:cNvSpPr/>
          <p:nvPr/>
        </p:nvSpPr>
        <p:spPr>
          <a:xfrm>
            <a:off x="-46889" y="2762707"/>
            <a:ext cx="122388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  感谢观看 期待您的指点</a:t>
            </a:r>
            <a:r>
              <a:rPr lang="zh-CN" altLang="en-US" sz="7200" b="1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23778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89BD6CB-3E66-4DAC-AC1A-0E907E5D44EA}"/>
              </a:ext>
            </a:extLst>
          </p:cNvPr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72E6F8B-97E9-465C-8CF4-199FA7CDD79D}"/>
                </a:ext>
              </a:extLst>
            </p:cNvPr>
            <p:cNvGrpSpPr/>
            <p:nvPr/>
          </p:nvGrpSpPr>
          <p:grpSpPr>
            <a:xfrm>
              <a:off x="335358" y="116633"/>
              <a:ext cx="629874" cy="612769"/>
              <a:chOff x="3070727" y="196457"/>
              <a:chExt cx="692050" cy="673255"/>
            </a:xfrm>
          </p:grpSpPr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38419142-1C5A-410A-B8AF-6F59D1DDAF16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9CCBF70C-664F-4D6E-B0EE-98625A0EEACF}"/>
                  </a:ext>
                </a:extLst>
              </p:cNvPr>
              <p:cNvSpPr/>
              <p:nvPr/>
            </p:nvSpPr>
            <p:spPr>
              <a:xfrm>
                <a:off x="3133189" y="256937"/>
                <a:ext cx="629588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1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B602733-8AB6-4C43-A9BE-7F1AE0628165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AAAC95EA-E6A7-4D94-98C8-09AB49490368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课题来源及目的和意义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B2B682-7716-4E4E-8F45-A398E1C57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D5C8DD81-D042-41ED-9A4D-792911894AEA}"/>
              </a:ext>
            </a:extLst>
          </p:cNvPr>
          <p:cNvSpPr/>
          <p:nvPr/>
        </p:nvSpPr>
        <p:spPr>
          <a:xfrm>
            <a:off x="262568" y="1534739"/>
            <a:ext cx="11666863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电磁波</a:t>
            </a:r>
            <a:r>
              <a:rPr lang="zh-CN" altLang="en-US" sz="2800" b="1" dirty="0">
                <a:solidFill>
                  <a:srgbClr val="03617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给人带来便利的同时，也带来了损害，因此</a:t>
            </a:r>
            <a:r>
              <a:rPr lang="zh-CN" altLang="en-US" sz="2800" b="1" dirty="0">
                <a:solidFill>
                  <a:srgbClr val="03617A"/>
                </a:solidFill>
                <a:latin typeface="微软雅黑" panose="020B0503020204020204" charset="-122"/>
                <a:ea typeface="微软雅黑" panose="020B0503020204020204" charset="-122"/>
              </a:rPr>
              <a:t>迫切需要开发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吸波材料</a:t>
            </a:r>
          </a:p>
        </p:txBody>
      </p:sp>
      <p:sp>
        <p:nvSpPr>
          <p:cNvPr id="36" name="圆角矩形 6">
            <a:extLst>
              <a:ext uri="{FF2B5EF4-FFF2-40B4-BE49-F238E27FC236}">
                <a16:creationId xmlns:a16="http://schemas.microsoft.com/office/drawing/2014/main" id="{1CBF5F4B-B295-4586-8D3D-067B04DEA3B3}"/>
              </a:ext>
            </a:extLst>
          </p:cNvPr>
          <p:cNvSpPr/>
          <p:nvPr/>
        </p:nvSpPr>
        <p:spPr>
          <a:xfrm>
            <a:off x="413878" y="1019284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B93BE80-C782-4C73-957C-1ECDEA69F738}"/>
              </a:ext>
            </a:extLst>
          </p:cNvPr>
          <p:cNvSpPr txBox="1"/>
          <p:nvPr/>
        </p:nvSpPr>
        <p:spPr>
          <a:xfrm>
            <a:off x="755725" y="1072878"/>
            <a:ext cx="318228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rgbClr val="A5353A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1" kern="0" noProof="0" dirty="0">
                <a:solidFill>
                  <a:prstClr val="white"/>
                </a:solidFill>
              </a:rPr>
              <a:t>吸波材料背景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9FB1809-7E58-4296-9F84-7284B8589B00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A2245D1-175A-4FD4-A88A-08673F1B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D8DBA52-8178-4B00-A5DA-78F86ADEA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EF5D8D4-B8CA-4F8E-AB53-DB1E789A1A84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800" b="1" dirty="0">
                  <a:solidFill>
                    <a:srgbClr val="000000"/>
                  </a:solidFill>
                  <a:latin typeface="Calibri"/>
                  <a:ea typeface="宋体" panose="02010600030101010101" pitchFamily="2" charset="-122"/>
                </a:rPr>
                <a:t>HARBIN INSTITUTE OF TECHNOLOGY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AE2E35D-D43C-4C0C-7D4E-7C7D4229FE37}"/>
              </a:ext>
            </a:extLst>
          </p:cNvPr>
          <p:cNvGrpSpPr/>
          <p:nvPr/>
        </p:nvGrpSpPr>
        <p:grpSpPr>
          <a:xfrm>
            <a:off x="497846" y="4578642"/>
            <a:ext cx="10816823" cy="1720620"/>
            <a:chOff x="497846" y="4578642"/>
            <a:chExt cx="10816823" cy="172062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EC9F48-2201-CF84-8884-4DBF218560C9}"/>
                </a:ext>
              </a:extLst>
            </p:cNvPr>
            <p:cNvSpPr txBox="1"/>
            <p:nvPr/>
          </p:nvSpPr>
          <p:spPr>
            <a:xfrm>
              <a:off x="7898349" y="5051210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电磁</a:t>
              </a:r>
              <a:r>
                <a:rPr lang="zh-CN" altLang="en-US" sz="2800" b="1" dirty="0">
                  <a:solidFill>
                    <a:srgbClr val="03617A"/>
                  </a:solidFill>
                  <a:latin typeface="微软雅黑" panose="020B0503020204020204" charset="-122"/>
                  <a:ea typeface="微软雅黑" panose="020B0503020204020204" charset="-122"/>
                </a:rPr>
                <a:t>干扰、</a:t>
              </a:r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电磁</a:t>
              </a:r>
              <a:r>
                <a:rPr lang="zh-CN" altLang="en-US" sz="2800" b="1" dirty="0">
                  <a:solidFill>
                    <a:srgbClr val="03617A"/>
                  </a:solidFill>
                  <a:latin typeface="微软雅黑" panose="020B0503020204020204" charset="-122"/>
                  <a:ea typeface="微软雅黑" panose="020B0503020204020204" charset="-122"/>
                </a:rPr>
                <a:t>辐射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B3B51B-5664-71CE-2229-1134B9EC1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1248"/>
            <a:stretch/>
          </p:blipFill>
          <p:spPr>
            <a:xfrm>
              <a:off x="4122683" y="4578642"/>
              <a:ext cx="2665674" cy="17206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70B321A-5A7A-794B-B83D-54C05EB5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846" y="4578642"/>
              <a:ext cx="2994216" cy="17206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920F7E-48AA-F1FC-8A5E-5F9AA6639FC8}"/>
              </a:ext>
            </a:extLst>
          </p:cNvPr>
          <p:cNvGrpSpPr/>
          <p:nvPr/>
        </p:nvGrpSpPr>
        <p:grpSpPr>
          <a:xfrm>
            <a:off x="510277" y="2174286"/>
            <a:ext cx="11627198" cy="2098467"/>
            <a:chOff x="510277" y="2174286"/>
            <a:chExt cx="11627198" cy="209846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1E3FA7-A09F-FC90-D4D6-E55698708717}"/>
                </a:ext>
              </a:extLst>
            </p:cNvPr>
            <p:cNvSpPr txBox="1"/>
            <p:nvPr/>
          </p:nvSpPr>
          <p:spPr>
            <a:xfrm>
              <a:off x="7362032" y="2800502"/>
              <a:ext cx="4775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电磁波</a:t>
              </a:r>
              <a:r>
                <a:rPr lang="zh-CN" altLang="en-US" sz="2800" b="1" dirty="0">
                  <a:solidFill>
                    <a:srgbClr val="03617A"/>
                  </a:solidFill>
                  <a:latin typeface="微软雅黑" panose="020B0503020204020204" charset="-122"/>
                  <a:ea typeface="微软雅黑" panose="020B0503020204020204" charset="-122"/>
                </a:rPr>
                <a:t>让万物互联畅通无阻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C068A51-5ECA-3998-7127-1C85C0069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277" y="2205500"/>
              <a:ext cx="2981785" cy="2036041"/>
            </a:xfrm>
            <a:prstGeom prst="rect">
              <a:avLst/>
            </a:prstGeom>
            <a:effectLst>
              <a:softEdge rad="101600"/>
            </a:effectLst>
          </p:spPr>
        </p:pic>
        <p:pic>
          <p:nvPicPr>
            <p:cNvPr id="1026" name="Picture 2" descr="军用电磁波吸收材料设计制备及应用 - 通信技术 - 宁波磁性材料应用技术创新中心有限公司">
              <a:extLst>
                <a:ext uri="{FF2B5EF4-FFF2-40B4-BE49-F238E27FC236}">
                  <a16:creationId xmlns:a16="http://schemas.microsoft.com/office/drawing/2014/main" id="{A79640BD-C1A9-BBA5-2DAE-A4AADEB7F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926" y="2174286"/>
              <a:ext cx="2977187" cy="20984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52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1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课题来源及目的和意义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800" b="1" dirty="0">
                  <a:solidFill>
                    <a:srgbClr val="000000"/>
                  </a:solidFill>
                  <a:latin typeface="Calibri"/>
                  <a:ea typeface="宋体" panose="02010600030101010101" pitchFamily="2" charset="-122"/>
                </a:rPr>
                <a:t>HARBIN INSTITUTE OF TECHNOLOGY</a:t>
              </a:r>
            </a:p>
          </p:txBody>
        </p:sp>
      </p:grpSp>
      <p:sp>
        <p:nvSpPr>
          <p:cNvPr id="18" name="圆角矩形 6">
            <a:extLst>
              <a:ext uri="{FF2B5EF4-FFF2-40B4-BE49-F238E27FC236}">
                <a16:creationId xmlns:a16="http://schemas.microsoft.com/office/drawing/2014/main" id="{6286C957-92FD-E213-77CD-AFBD46C414E1}"/>
              </a:ext>
            </a:extLst>
          </p:cNvPr>
          <p:cNvSpPr/>
          <p:nvPr/>
        </p:nvSpPr>
        <p:spPr>
          <a:xfrm>
            <a:off x="413878" y="1019284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17B3FF-2DA9-0ABB-545F-875E3260BD66}"/>
              </a:ext>
            </a:extLst>
          </p:cNvPr>
          <p:cNvSpPr txBox="1"/>
          <p:nvPr/>
        </p:nvSpPr>
        <p:spPr>
          <a:xfrm>
            <a:off x="755725" y="1072878"/>
            <a:ext cx="318228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rgbClr val="A5353A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吸波材料种类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844CD9-D23C-CC0D-D99C-0D40FEACEBD2}"/>
              </a:ext>
            </a:extLst>
          </p:cNvPr>
          <p:cNvGrpSpPr/>
          <p:nvPr/>
        </p:nvGrpSpPr>
        <p:grpSpPr>
          <a:xfrm>
            <a:off x="582953" y="4448826"/>
            <a:ext cx="8597955" cy="1680678"/>
            <a:chOff x="606244" y="4324510"/>
            <a:chExt cx="8597955" cy="168067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C1012F4-0C4C-C362-DE98-692C06D6FA26}"/>
                </a:ext>
              </a:extLst>
            </p:cNvPr>
            <p:cNvGrpSpPr/>
            <p:nvPr/>
          </p:nvGrpSpPr>
          <p:grpSpPr>
            <a:xfrm>
              <a:off x="606244" y="4324510"/>
              <a:ext cx="8577637" cy="1567063"/>
              <a:chOff x="587798" y="1448698"/>
              <a:chExt cx="8577637" cy="1567063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E979C2-BEE1-DD34-212B-0C8877657304}"/>
                  </a:ext>
                </a:extLst>
              </p:cNvPr>
              <p:cNvSpPr txBox="1"/>
              <p:nvPr/>
            </p:nvSpPr>
            <p:spPr>
              <a:xfrm flipH="1">
                <a:off x="587798" y="1938543"/>
                <a:ext cx="326465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C00000"/>
                    </a:solidFill>
                  </a:rPr>
                  <a:t>吸波</a:t>
                </a:r>
                <a:r>
                  <a:rPr lang="en-US" altLang="zh-CN" sz="3200" b="1" dirty="0">
                    <a:solidFill>
                      <a:srgbClr val="C00000"/>
                    </a:solidFill>
                  </a:rPr>
                  <a:t>/</a:t>
                </a:r>
                <a:r>
                  <a:rPr lang="zh-CN" altLang="en-US" sz="3200" b="1" dirty="0">
                    <a:solidFill>
                      <a:srgbClr val="C00000"/>
                    </a:solidFill>
                  </a:rPr>
                  <a:t>承载一体化</a:t>
                </a:r>
                <a:r>
                  <a:rPr lang="zh-CN" altLang="en-US" sz="3200" b="1" dirty="0">
                    <a:solidFill>
                      <a:srgbClr val="03617A"/>
                    </a:solidFill>
                  </a:rPr>
                  <a:t>材料</a:t>
                </a:r>
              </a:p>
            </p:txBody>
          </p: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33C34E6-3D39-84FD-CB79-966C2831779F}"/>
                  </a:ext>
                </a:extLst>
              </p:cNvPr>
              <p:cNvSpPr/>
              <p:nvPr/>
            </p:nvSpPr>
            <p:spPr>
              <a:xfrm>
                <a:off x="4100011" y="2080244"/>
                <a:ext cx="1014609" cy="442259"/>
              </a:xfrm>
              <a:prstGeom prst="rightArrow">
                <a:avLst/>
              </a:prstGeom>
              <a:solidFill>
                <a:srgbClr val="03617A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C7B0EDA-2608-05D8-763F-A2F6E9F655D2}"/>
                  </a:ext>
                </a:extLst>
              </p:cNvPr>
              <p:cNvSpPr txBox="1"/>
              <p:nvPr/>
            </p:nvSpPr>
            <p:spPr>
              <a:xfrm>
                <a:off x="5834119" y="1448698"/>
                <a:ext cx="33313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3617A"/>
                    </a:solidFill>
                  </a:rPr>
                  <a:t>保证</a:t>
                </a:r>
                <a:r>
                  <a:rPr lang="zh-CN" altLang="en-US" sz="3200" b="1" dirty="0">
                    <a:solidFill>
                      <a:srgbClr val="C00000"/>
                    </a:solidFill>
                  </a:rPr>
                  <a:t>电磁波损耗</a:t>
                </a: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313C6A-96C8-85C4-AF9D-19462409E8ED}"/>
                </a:ext>
              </a:extLst>
            </p:cNvPr>
            <p:cNvSpPr txBox="1"/>
            <p:nvPr/>
          </p:nvSpPr>
          <p:spPr>
            <a:xfrm>
              <a:off x="5872883" y="5420413"/>
              <a:ext cx="3331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3617A"/>
                  </a:solidFill>
                </a:rPr>
                <a:t>提升</a:t>
              </a:r>
              <a:r>
                <a:rPr lang="zh-CN" altLang="en-US" sz="3200" b="1" dirty="0">
                  <a:solidFill>
                    <a:srgbClr val="C00000"/>
                  </a:solidFill>
                </a:rPr>
                <a:t>承载能力</a:t>
              </a:r>
            </a:p>
          </p:txBody>
        </p:sp>
        <p:sp>
          <p:nvSpPr>
            <p:cNvPr id="32" name="左大括号 31">
              <a:extLst>
                <a:ext uri="{FF2B5EF4-FFF2-40B4-BE49-F238E27FC236}">
                  <a16:creationId xmlns:a16="http://schemas.microsoft.com/office/drawing/2014/main" id="{5977C7DF-2446-42F4-CFDE-19020DBA1ED5}"/>
                </a:ext>
              </a:extLst>
            </p:cNvPr>
            <p:cNvSpPr/>
            <p:nvPr/>
          </p:nvSpPr>
          <p:spPr>
            <a:xfrm>
              <a:off x="5483955" y="4647542"/>
              <a:ext cx="245740" cy="1059285"/>
            </a:xfrm>
            <a:prstGeom prst="leftBrace">
              <a:avLst/>
            </a:prstGeom>
            <a:ln w="28575">
              <a:solidFill>
                <a:srgbClr val="0361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3617A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51C4A0-C6FF-6E5D-121E-6FFBD9CD0793}"/>
              </a:ext>
            </a:extLst>
          </p:cNvPr>
          <p:cNvGrpSpPr/>
          <p:nvPr/>
        </p:nvGrpSpPr>
        <p:grpSpPr>
          <a:xfrm>
            <a:off x="1028712" y="1879226"/>
            <a:ext cx="9613012" cy="605759"/>
            <a:chOff x="1028712" y="1879226"/>
            <a:chExt cx="9613012" cy="60575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C8CA67D-D6DA-8B58-81C3-5B0A60179F30}"/>
                </a:ext>
              </a:extLst>
            </p:cNvPr>
            <p:cNvGrpSpPr/>
            <p:nvPr/>
          </p:nvGrpSpPr>
          <p:grpSpPr>
            <a:xfrm>
              <a:off x="1028712" y="1879226"/>
              <a:ext cx="4085908" cy="584775"/>
              <a:chOff x="1028712" y="1992554"/>
              <a:chExt cx="4085908" cy="584775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2A9CBAD-4E67-C6DD-21CA-D64F4BB903D8}"/>
                  </a:ext>
                </a:extLst>
              </p:cNvPr>
              <p:cNvSpPr txBox="1"/>
              <p:nvPr/>
            </p:nvSpPr>
            <p:spPr>
              <a:xfrm flipH="1">
                <a:off x="1028712" y="1992554"/>
                <a:ext cx="28290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3617A"/>
                    </a:solidFill>
                  </a:rPr>
                  <a:t>介电损耗材料</a:t>
                </a:r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id="{DF1B1941-C2B4-5E8F-A9D9-2DAD4A93A495}"/>
                  </a:ext>
                </a:extLst>
              </p:cNvPr>
              <p:cNvSpPr/>
              <p:nvPr/>
            </p:nvSpPr>
            <p:spPr>
              <a:xfrm>
                <a:off x="4100011" y="2080244"/>
                <a:ext cx="1014609" cy="442259"/>
              </a:xfrm>
              <a:prstGeom prst="rightArrow">
                <a:avLst/>
              </a:prstGeom>
              <a:solidFill>
                <a:srgbClr val="03617A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F522510-A818-B0F8-B91E-723D868B16D1}"/>
                </a:ext>
              </a:extLst>
            </p:cNvPr>
            <p:cNvSpPr txBox="1"/>
            <p:nvPr/>
          </p:nvSpPr>
          <p:spPr>
            <a:xfrm>
              <a:off x="5483954" y="1900210"/>
              <a:ext cx="5157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3617A"/>
                  </a:solidFill>
                </a:rPr>
                <a:t>吸收能力弱、低频吸收困难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93648B-E3E8-D0C2-C3D0-816B3F6FE385}"/>
              </a:ext>
            </a:extLst>
          </p:cNvPr>
          <p:cNvGrpSpPr/>
          <p:nvPr/>
        </p:nvGrpSpPr>
        <p:grpSpPr>
          <a:xfrm>
            <a:off x="1127448" y="2828232"/>
            <a:ext cx="9375449" cy="1494576"/>
            <a:chOff x="1127448" y="2949748"/>
            <a:chExt cx="9375449" cy="149457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FD9B4E3-B473-8703-BA7B-BE24D6495051}"/>
                </a:ext>
              </a:extLst>
            </p:cNvPr>
            <p:cNvGrpSpPr/>
            <p:nvPr/>
          </p:nvGrpSpPr>
          <p:grpSpPr>
            <a:xfrm>
              <a:off x="1127448" y="3237237"/>
              <a:ext cx="3987171" cy="584775"/>
              <a:chOff x="1109002" y="1798131"/>
              <a:chExt cx="3987171" cy="584775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0159E4C-C8A4-194D-1CFA-68D7642603BB}"/>
                  </a:ext>
                </a:extLst>
              </p:cNvPr>
              <p:cNvSpPr txBox="1"/>
              <p:nvPr/>
            </p:nvSpPr>
            <p:spPr>
              <a:xfrm flipH="1">
                <a:off x="1109002" y="1798131"/>
                <a:ext cx="28290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3617A"/>
                    </a:solidFill>
                  </a:rPr>
                  <a:t>磁损耗材料</a:t>
                </a:r>
              </a:p>
            </p:txBody>
          </p: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DF760B9E-71CF-C441-4AE1-BD97EF07C591}"/>
                  </a:ext>
                </a:extLst>
              </p:cNvPr>
              <p:cNvSpPr/>
              <p:nvPr/>
            </p:nvSpPr>
            <p:spPr>
              <a:xfrm>
                <a:off x="4081564" y="1869388"/>
                <a:ext cx="1014609" cy="442259"/>
              </a:xfrm>
              <a:prstGeom prst="rightArrow">
                <a:avLst/>
              </a:prstGeom>
              <a:solidFill>
                <a:srgbClr val="03617A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0F3AC84-7668-4695-8191-A2828BC7631F}"/>
                </a:ext>
              </a:extLst>
            </p:cNvPr>
            <p:cNvSpPr txBox="1"/>
            <p:nvPr/>
          </p:nvSpPr>
          <p:spPr>
            <a:xfrm>
              <a:off x="5606825" y="2949748"/>
              <a:ext cx="4896072" cy="149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rgbClr val="03617A"/>
                  </a:solidFill>
                </a:rPr>
                <a:t>抗氧化能力较弱，</a:t>
              </a:r>
              <a:endParaRPr lang="en-US" altLang="zh-CN" sz="3200" b="1" dirty="0">
                <a:solidFill>
                  <a:srgbClr val="03617A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rgbClr val="03617A"/>
                  </a:solidFill>
                </a:rPr>
                <a:t>居里温度限制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32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5A853A-5094-4D09-8075-ABAE32452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9797" y="1981544"/>
            <a:ext cx="5714437" cy="4993414"/>
          </a:xfrm>
          <a:prstGeom prst="rect">
            <a:avLst/>
          </a:prstGeom>
        </p:spPr>
      </p:pic>
      <p:pic>
        <p:nvPicPr>
          <p:cNvPr id="3" name="图片占位符 10">
            <a:extLst>
              <a:ext uri="{FF2B5EF4-FFF2-40B4-BE49-F238E27FC236}">
                <a16:creationId xmlns:a16="http://schemas.microsoft.com/office/drawing/2014/main" id="{4162BE69-15D4-4FA8-A678-9A522EF0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7" cy="30689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0E5E55-1822-4131-A4CB-776A9C351675}"/>
              </a:ext>
            </a:extLst>
          </p:cNvPr>
          <p:cNvSpPr/>
          <p:nvPr/>
        </p:nvSpPr>
        <p:spPr>
          <a:xfrm>
            <a:off x="0" y="0"/>
            <a:ext cx="12191997" cy="3068960"/>
          </a:xfrm>
          <a:prstGeom prst="rect">
            <a:avLst/>
          </a:prstGeom>
          <a:solidFill>
            <a:srgbClr val="03617A">
              <a:alpha val="8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3605B80A-D8D1-4DF4-A491-E2D87868D864}"/>
              </a:ext>
            </a:extLst>
          </p:cNvPr>
          <p:cNvSpPr txBox="1">
            <a:spLocks/>
          </p:cNvSpPr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rgbClr val="03617A"/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30E85A-3CD7-41C7-A168-85D13951A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03" y="6400779"/>
            <a:ext cx="2294708" cy="381426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4D2C21FD-22EB-4008-87C3-DD90DF602C8C}"/>
              </a:ext>
            </a:extLst>
          </p:cNvPr>
          <p:cNvSpPr txBox="1">
            <a:spLocks/>
          </p:cNvSpPr>
          <p:nvPr/>
        </p:nvSpPr>
        <p:spPr>
          <a:xfrm>
            <a:off x="3431702" y="4358360"/>
            <a:ext cx="5328592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国内外研究现状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658553-DE1D-4143-8DEF-C04775D6C951}"/>
              </a:ext>
            </a:extLst>
          </p:cNvPr>
          <p:cNvCxnSpPr>
            <a:cxnSpLocks/>
          </p:cNvCxnSpPr>
          <p:nvPr/>
        </p:nvCxnSpPr>
        <p:spPr>
          <a:xfrm>
            <a:off x="3575720" y="5244190"/>
            <a:ext cx="4752528" cy="0"/>
          </a:xfrm>
          <a:prstGeom prst="line">
            <a:avLst/>
          </a:prstGeom>
          <a:noFill/>
          <a:ln w="28575" cap="flat" cmpd="sng" algn="ctr">
            <a:solidFill>
              <a:srgbClr val="03617A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32890E1-FAD5-44E7-9236-F6B704E34F15}"/>
              </a:ext>
            </a:extLst>
          </p:cNvPr>
          <p:cNvSpPr txBox="1"/>
          <p:nvPr/>
        </p:nvSpPr>
        <p:spPr>
          <a:xfrm>
            <a:off x="5250253" y="2386575"/>
            <a:ext cx="1691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95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8067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吸波材料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725A92A-CFB8-B87E-9CC4-614C01CE4104}"/>
              </a:ext>
            </a:extLst>
          </p:cNvPr>
          <p:cNvGrpSpPr/>
          <p:nvPr/>
        </p:nvGrpSpPr>
        <p:grpSpPr>
          <a:xfrm>
            <a:off x="965233" y="1471780"/>
            <a:ext cx="5516071" cy="4633434"/>
            <a:chOff x="1814894" y="1449628"/>
            <a:chExt cx="5516071" cy="463343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9378157-6ED4-1CD7-CA1D-091E208F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9418" y="3988689"/>
              <a:ext cx="2681547" cy="2094373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121F0D3-7B4C-4041-5FB0-8A5BA25F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8722" y="1471780"/>
              <a:ext cx="2541684" cy="231315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CD1FCAC-871B-850B-56A6-E2E4724FC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0826" y="1477985"/>
              <a:ext cx="2129381" cy="204369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9D8BF52-5E59-2CC7-99B8-2E65667A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2777" y="3915569"/>
              <a:ext cx="2261624" cy="2167493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FD67118-797B-FA3B-36C6-2EC44A1C1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562" y="1518685"/>
              <a:ext cx="243079" cy="300275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E704832-1F24-84E1-39EA-314797B200A5}"/>
                </a:ext>
              </a:extLst>
            </p:cNvPr>
            <p:cNvSpPr txBox="1"/>
            <p:nvPr/>
          </p:nvSpPr>
          <p:spPr>
            <a:xfrm>
              <a:off x="1901655" y="146126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C7115E2-7EA2-C1B0-0873-58AE64E2B7BD}"/>
                </a:ext>
              </a:extLst>
            </p:cNvPr>
            <p:cNvSpPr txBox="1"/>
            <p:nvPr/>
          </p:nvSpPr>
          <p:spPr>
            <a:xfrm>
              <a:off x="4217018" y="144962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26DA98A-54D2-CB7C-327D-3C740225654E}"/>
                </a:ext>
              </a:extLst>
            </p:cNvPr>
            <p:cNvSpPr txBox="1"/>
            <p:nvPr/>
          </p:nvSpPr>
          <p:spPr>
            <a:xfrm>
              <a:off x="1814894" y="36002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CE61C61-556B-2707-EA45-E4F084AC3702}"/>
                </a:ext>
              </a:extLst>
            </p:cNvPr>
            <p:cNvSpPr txBox="1"/>
            <p:nvPr/>
          </p:nvSpPr>
          <p:spPr>
            <a:xfrm>
              <a:off x="4226636" y="361935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02500B45-B638-6AEB-8EF3-596FCD2F1D34}"/>
              </a:ext>
            </a:extLst>
          </p:cNvPr>
          <p:cNvSpPr txBox="1"/>
          <p:nvPr/>
        </p:nvSpPr>
        <p:spPr>
          <a:xfrm>
            <a:off x="6981996" y="1222938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3617A"/>
                </a:solidFill>
              </a:rPr>
              <a:t>核壳层</a:t>
            </a:r>
            <a:r>
              <a:rPr lang="en-US" altLang="zh-CN" sz="2400" b="1" dirty="0">
                <a:solidFill>
                  <a:srgbClr val="03617A"/>
                </a:solidFill>
              </a:rPr>
              <a:t>Fe3O4@C </a:t>
            </a:r>
            <a:r>
              <a:rPr lang="zh-CN" altLang="en-US" sz="2400" b="1" dirty="0">
                <a:solidFill>
                  <a:srgbClr val="03617A"/>
                </a:solidFill>
              </a:rPr>
              <a:t>复合材料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91390F-58A9-721D-115C-DBB52269438B}"/>
              </a:ext>
            </a:extLst>
          </p:cNvPr>
          <p:cNvSpPr txBox="1"/>
          <p:nvPr/>
        </p:nvSpPr>
        <p:spPr>
          <a:xfrm>
            <a:off x="6578703" y="1801682"/>
            <a:ext cx="5077031" cy="114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制备：酚醛树脂原位聚合</a:t>
            </a:r>
            <a:r>
              <a:rPr lang="en-US" altLang="zh-CN" sz="2400" b="1" dirty="0">
                <a:solidFill>
                  <a:srgbClr val="03617A"/>
                </a:solidFill>
              </a:rPr>
              <a:t>+</a:t>
            </a:r>
            <a:r>
              <a:rPr lang="zh-CN" altLang="en-US" sz="2400" b="1" dirty="0">
                <a:solidFill>
                  <a:srgbClr val="03617A"/>
                </a:solidFill>
              </a:rPr>
              <a:t>高温碳化</a:t>
            </a:r>
            <a:endParaRPr lang="en-US" altLang="zh-CN" sz="2400" b="1" dirty="0">
              <a:solidFill>
                <a:srgbClr val="03617A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调节间二苯酚和</a:t>
            </a:r>
            <a:r>
              <a:rPr lang="en-US" altLang="zh-CN" sz="2400" b="1" dirty="0">
                <a:solidFill>
                  <a:srgbClr val="03617A"/>
                </a:solidFill>
              </a:rPr>
              <a:t>Fe</a:t>
            </a:r>
            <a:r>
              <a:rPr lang="zh-CN" altLang="en-US" sz="2400" b="1" dirty="0">
                <a:solidFill>
                  <a:srgbClr val="03617A"/>
                </a:solidFill>
              </a:rPr>
              <a:t>重量比→控制厚度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0C11C88-76F4-DEC0-F044-69041A39E3ED}"/>
              </a:ext>
            </a:extLst>
          </p:cNvPr>
          <p:cNvSpPr txBox="1"/>
          <p:nvPr/>
        </p:nvSpPr>
        <p:spPr>
          <a:xfrm>
            <a:off x="6778140" y="2945713"/>
            <a:ext cx="4463081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3617A"/>
                </a:solidFill>
              </a:rPr>
              <a:t>Fe3O4</a:t>
            </a:r>
            <a:r>
              <a:rPr lang="zh-CN" altLang="en-US" sz="2400" b="1" dirty="0">
                <a:solidFill>
                  <a:srgbClr val="03617A"/>
                </a:solidFill>
              </a:rPr>
              <a:t>微球促进碳壳石墨化程度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8ECF171-2825-EE7F-1F36-2B549657BD9E}"/>
              </a:ext>
            </a:extLst>
          </p:cNvPr>
          <p:cNvSpPr txBox="1"/>
          <p:nvPr/>
        </p:nvSpPr>
        <p:spPr>
          <a:xfrm>
            <a:off x="6778139" y="3543828"/>
            <a:ext cx="4004898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提高了</a:t>
            </a:r>
            <a:r>
              <a:rPr lang="zh-CN" altLang="en-US" sz="2400" b="1" dirty="0">
                <a:solidFill>
                  <a:srgbClr val="C00000"/>
                </a:solidFill>
              </a:rPr>
              <a:t>复介电常数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改善了</a:t>
            </a:r>
            <a:r>
              <a:rPr lang="zh-CN" altLang="en-US" sz="2400" b="1" dirty="0">
                <a:solidFill>
                  <a:srgbClr val="C00000"/>
                </a:solidFill>
              </a:rPr>
              <a:t>阻抗匹配特性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055AC56-DE12-D99A-218B-517299358CFF}"/>
              </a:ext>
            </a:extLst>
          </p:cNvPr>
          <p:cNvSpPr txBox="1"/>
          <p:nvPr/>
        </p:nvSpPr>
        <p:spPr>
          <a:xfrm>
            <a:off x="6778138" y="4922204"/>
            <a:ext cx="5077031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核壳结构赋予材料</a:t>
            </a:r>
            <a:r>
              <a:rPr lang="zh-CN" altLang="en-US" sz="2400" b="1" dirty="0">
                <a:solidFill>
                  <a:srgbClr val="C00000"/>
                </a:solidFill>
              </a:rPr>
              <a:t>不寻常的介电行为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在高频范围内产生</a:t>
            </a:r>
            <a:r>
              <a:rPr lang="zh-CN" altLang="en-US" sz="2400" b="1" dirty="0">
                <a:solidFill>
                  <a:srgbClr val="C00000"/>
                </a:solidFill>
              </a:rPr>
              <a:t>强烈的反射损失</a:t>
            </a:r>
          </a:p>
        </p:txBody>
      </p:sp>
    </p:spTree>
    <p:extLst>
      <p:ext uri="{BB962C8B-B14F-4D97-AF65-F5344CB8AC3E}">
        <p14:creationId xmlns:p14="http://schemas.microsoft.com/office/powerpoint/2010/main" val="396224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9" grpId="0"/>
      <p:bldP spid="30" grpId="0"/>
      <p:bldP spid="32" grpId="0"/>
      <p:bldP spid="33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8067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吸波材料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57D968-71B2-F8D2-96D6-89503C9B7D07}"/>
              </a:ext>
            </a:extLst>
          </p:cNvPr>
          <p:cNvGrpSpPr/>
          <p:nvPr/>
        </p:nvGrpSpPr>
        <p:grpSpPr>
          <a:xfrm>
            <a:off x="320468" y="1765507"/>
            <a:ext cx="6468781" cy="3935698"/>
            <a:chOff x="828675" y="1609330"/>
            <a:chExt cx="7580460" cy="456287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31A31E1-BB3F-6F47-FAB4-3659471D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5415"/>
            <a:stretch/>
          </p:blipFill>
          <p:spPr>
            <a:xfrm>
              <a:off x="1052212" y="1646036"/>
              <a:ext cx="6844776" cy="1836082"/>
            </a:xfrm>
            <a:prstGeom prst="rect">
              <a:avLst/>
            </a:prstGeom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FC75BBCF-E0E3-3FF6-AC7E-47CAA6708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233" y="3429000"/>
              <a:ext cx="37338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16D5136-1219-76F5-1AE0-F77ACF5E3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-151" t="33010" r="50000" b="33075"/>
            <a:stretch/>
          </p:blipFill>
          <p:spPr>
            <a:xfrm>
              <a:off x="4699033" y="3426057"/>
              <a:ext cx="3710102" cy="2746143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2EDD51D-C900-9851-13BA-46EEC920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753" y="1831560"/>
              <a:ext cx="404235" cy="34150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DA9FA9C-AE63-A486-45EB-EC0F1A0F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837" y="3875267"/>
              <a:ext cx="271129" cy="22905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8BE2EBC-2EFE-69D8-3F54-1C4970452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916" y="3573854"/>
              <a:ext cx="368319" cy="311166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23DA419-63D6-642B-69D7-167B38E1F3D3}"/>
                </a:ext>
              </a:extLst>
            </p:cNvPr>
            <p:cNvSpPr txBox="1"/>
            <p:nvPr/>
          </p:nvSpPr>
          <p:spPr>
            <a:xfrm>
              <a:off x="834501" y="160933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7C47C5-7A3B-7108-3D2A-CAB9EF18528E}"/>
                </a:ext>
              </a:extLst>
            </p:cNvPr>
            <p:cNvSpPr txBox="1"/>
            <p:nvPr/>
          </p:nvSpPr>
          <p:spPr>
            <a:xfrm>
              <a:off x="828675" y="31310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9B1ECC9-4D9F-40DF-CB88-982B52781306}"/>
                </a:ext>
              </a:extLst>
            </p:cNvPr>
            <p:cNvSpPr txBox="1"/>
            <p:nvPr/>
          </p:nvSpPr>
          <p:spPr>
            <a:xfrm>
              <a:off x="4683145" y="319057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F6FCD67-822E-366E-E641-E51E012F7D0A}"/>
              </a:ext>
            </a:extLst>
          </p:cNvPr>
          <p:cNvSpPr txBox="1"/>
          <p:nvPr/>
        </p:nvSpPr>
        <p:spPr>
          <a:xfrm>
            <a:off x="6981996" y="122293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3617A"/>
                </a:solidFill>
              </a:rPr>
              <a:t>溶剂热法合成</a:t>
            </a:r>
            <a:r>
              <a:rPr lang="zh-CN" altLang="en-US" sz="2400" b="1" dirty="0">
                <a:solidFill>
                  <a:srgbClr val="C00000"/>
                </a:solidFill>
              </a:rPr>
              <a:t>层压磁性石墨烯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01483E-B791-30FB-475C-08D20FF96424}"/>
              </a:ext>
            </a:extLst>
          </p:cNvPr>
          <p:cNvSpPr txBox="1"/>
          <p:nvPr/>
        </p:nvSpPr>
        <p:spPr>
          <a:xfrm>
            <a:off x="6981996" y="2238802"/>
            <a:ext cx="4855735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存在德拜弛豫过程，增强介电损耗、磁损耗能力和电磁波吸收材料的阻抗匹配水平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097362C-600F-0748-B593-472D5C0AF689}"/>
              </a:ext>
            </a:extLst>
          </p:cNvPr>
          <p:cNvSpPr txBox="1"/>
          <p:nvPr/>
        </p:nvSpPr>
        <p:spPr>
          <a:xfrm>
            <a:off x="7000905" y="4491031"/>
            <a:ext cx="4855735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增强的微波吸收性能归功于</a:t>
            </a:r>
            <a:endParaRPr lang="en-US" altLang="zh-CN" sz="2400" b="1" dirty="0">
              <a:solidFill>
                <a:srgbClr val="03617A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石墨烯和</a:t>
            </a:r>
            <a:r>
              <a:rPr lang="en-US" altLang="zh-CN" sz="2400" b="1" dirty="0">
                <a:solidFill>
                  <a:srgbClr val="03617A"/>
                </a:solidFill>
              </a:rPr>
              <a:t>Fe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3</a:t>
            </a:r>
            <a:r>
              <a:rPr lang="en-US" altLang="zh-CN" sz="2400" b="1" dirty="0">
                <a:solidFill>
                  <a:srgbClr val="03617A"/>
                </a:solidFill>
              </a:rPr>
              <a:t>O</a:t>
            </a:r>
            <a:r>
              <a:rPr lang="en-US" altLang="zh-CN" sz="2400" b="1" baseline="-25000" dirty="0">
                <a:solidFill>
                  <a:srgbClr val="03617A"/>
                </a:solidFill>
              </a:rPr>
              <a:t>4</a:t>
            </a:r>
            <a:r>
              <a:rPr lang="zh-CN" altLang="en-US" sz="2400" b="1" baseline="-25000" dirty="0">
                <a:solidFill>
                  <a:srgbClr val="03617A"/>
                </a:solidFill>
              </a:rPr>
              <a:t> </a:t>
            </a:r>
            <a:r>
              <a:rPr lang="zh-CN" altLang="en-US" sz="2400" b="1" dirty="0">
                <a:solidFill>
                  <a:srgbClr val="03617A"/>
                </a:solidFill>
              </a:rPr>
              <a:t>的补偿性能</a:t>
            </a:r>
          </a:p>
        </p:txBody>
      </p:sp>
    </p:spTree>
    <p:extLst>
      <p:ext uri="{BB962C8B-B14F-4D97-AF65-F5344CB8AC3E}">
        <p14:creationId xmlns:p14="http://schemas.microsoft.com/office/powerpoint/2010/main" val="29745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1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286D4-2F9B-415A-B723-EB50E559FA9E}"/>
              </a:ext>
            </a:extLst>
          </p:cNvPr>
          <p:cNvGrpSpPr/>
          <p:nvPr/>
        </p:nvGrpSpPr>
        <p:grpSpPr>
          <a:xfrm>
            <a:off x="250875" y="116633"/>
            <a:ext cx="11605765" cy="6696612"/>
            <a:chOff x="250875" y="116633"/>
            <a:chExt cx="11605765" cy="6696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1D6AA46-7891-45B8-BC52-068334607C55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976EBD0-203F-469E-9FEA-94AC643E828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0BAE37C-1672-4EAB-9523-FED710665A5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C183E85-8B5D-4E8C-B937-537C7122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48041F0-0C79-42B3-9EFA-0602BECC92C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国内外研究现状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576C80-49ED-4B5C-B5A3-91DA6662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75" y="6410629"/>
              <a:ext cx="2615973" cy="4026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91276C-6A90-4BBE-957E-8E48C34CE8E5}"/>
              </a:ext>
            </a:extLst>
          </p:cNvPr>
          <p:cNvGrpSpPr/>
          <p:nvPr/>
        </p:nvGrpSpPr>
        <p:grpSpPr>
          <a:xfrm>
            <a:off x="9183881" y="46248"/>
            <a:ext cx="2794703" cy="738607"/>
            <a:chOff x="593080" y="545234"/>
            <a:chExt cx="4858242" cy="12839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6FFA30-4F5E-429F-A5B3-852F28E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80" y="545234"/>
              <a:ext cx="1469374" cy="12839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C95694-1906-4FB0-B7D3-376BED3C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8395" y="605642"/>
              <a:ext cx="3362810" cy="88805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95703A-6EAF-46D8-B9EA-BEE6F63BDC71}"/>
                </a:ext>
              </a:extLst>
            </p:cNvPr>
            <p:cNvSpPr/>
            <p:nvPr/>
          </p:nvSpPr>
          <p:spPr>
            <a:xfrm>
              <a:off x="2088512" y="1376562"/>
              <a:ext cx="3362810" cy="374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HARBIN INSTITUTE OF TECHNOLOGY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E14386B-514F-8DD6-6A4B-647641C39F04}"/>
              </a:ext>
            </a:extLst>
          </p:cNvPr>
          <p:cNvSpPr txBox="1"/>
          <p:nvPr/>
        </p:nvSpPr>
        <p:spPr>
          <a:xfrm>
            <a:off x="1127448" y="8067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3617A"/>
                </a:solidFill>
              </a:rPr>
              <a:t>吸波材料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1BA54E1-6AA3-D2C1-E1EB-620816E9EE7A}"/>
              </a:ext>
            </a:extLst>
          </p:cNvPr>
          <p:cNvSpPr txBox="1"/>
          <p:nvPr/>
        </p:nvSpPr>
        <p:spPr>
          <a:xfrm>
            <a:off x="5981270" y="1081483"/>
            <a:ext cx="4947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3617A"/>
                </a:solidFill>
              </a:rPr>
              <a:t>超轻和高可压缩石墨烯泡沫 （</a:t>
            </a:r>
            <a:r>
              <a:rPr lang="en-US" altLang="zh-CN" sz="2400" b="1" dirty="0">
                <a:solidFill>
                  <a:srgbClr val="03617A"/>
                </a:solidFill>
              </a:rPr>
              <a:t>GF</a:t>
            </a:r>
            <a:r>
              <a:rPr lang="zh-CN" altLang="en-US" sz="2400" b="1" dirty="0">
                <a:solidFill>
                  <a:srgbClr val="03617A"/>
                </a:solidFill>
              </a:rPr>
              <a:t>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73FC08-C039-B75F-DD15-96DDD78D00AE}"/>
              </a:ext>
            </a:extLst>
          </p:cNvPr>
          <p:cNvSpPr txBox="1"/>
          <p:nvPr/>
        </p:nvSpPr>
        <p:spPr>
          <a:xfrm>
            <a:off x="5953734" y="1767287"/>
            <a:ext cx="5197911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3617A"/>
                </a:solidFill>
              </a:rPr>
              <a:t>多孔结构构建的三维导电网络使</a:t>
            </a:r>
            <a:r>
              <a:rPr lang="en-US" altLang="zh-CN" sz="2400" b="1" dirty="0">
                <a:solidFill>
                  <a:srgbClr val="03617A"/>
                </a:solidFill>
              </a:rPr>
              <a:t>GF</a:t>
            </a:r>
            <a:r>
              <a:rPr lang="zh-CN" altLang="en-US" sz="2400" b="1" dirty="0">
                <a:solidFill>
                  <a:srgbClr val="03617A"/>
                </a:solidFill>
              </a:rPr>
              <a:t>比其他石墨烯基 </a:t>
            </a:r>
            <a:r>
              <a:rPr lang="en-US" altLang="zh-CN" sz="2400" b="1" dirty="0">
                <a:solidFill>
                  <a:srgbClr val="03617A"/>
                </a:solidFill>
              </a:rPr>
              <a:t>MA </a:t>
            </a:r>
            <a:r>
              <a:rPr lang="zh-CN" altLang="en-US" sz="2400" b="1" dirty="0">
                <a:solidFill>
                  <a:srgbClr val="03617A"/>
                </a:solidFill>
              </a:rPr>
              <a:t>复合材料</a:t>
            </a:r>
            <a:r>
              <a:rPr lang="en-US" altLang="zh-CN" sz="2400" b="1" dirty="0">
                <a:solidFill>
                  <a:srgbClr val="C00000"/>
                </a:solidFill>
              </a:rPr>
              <a:t>MA</a:t>
            </a:r>
            <a:r>
              <a:rPr lang="zh-CN" altLang="en-US" sz="2400" b="1" dirty="0">
                <a:solidFill>
                  <a:srgbClr val="C00000"/>
                </a:solidFill>
              </a:rPr>
              <a:t>性能大幅增强且可调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C2A3A05-B7C9-1027-CE3D-F6A518358E11}"/>
              </a:ext>
            </a:extLst>
          </p:cNvPr>
          <p:cNvGrpSpPr/>
          <p:nvPr/>
        </p:nvGrpSpPr>
        <p:grpSpPr>
          <a:xfrm>
            <a:off x="399859" y="1391507"/>
            <a:ext cx="5412941" cy="4656819"/>
            <a:chOff x="399859" y="1391507"/>
            <a:chExt cx="5412941" cy="465681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39D1C9A-7B0B-5916-04B2-964483FCC70D}"/>
                </a:ext>
              </a:extLst>
            </p:cNvPr>
            <p:cNvGrpSpPr/>
            <p:nvPr/>
          </p:nvGrpSpPr>
          <p:grpSpPr>
            <a:xfrm>
              <a:off x="399859" y="1391507"/>
              <a:ext cx="5412941" cy="2216698"/>
              <a:chOff x="1363401" y="1094587"/>
              <a:chExt cx="7433600" cy="2973778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8B9F9FB-2F6C-2395-8D67-37B24EAA8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9523" y="1262639"/>
                <a:ext cx="3677478" cy="280572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585555F-BCF7-2CB5-9E93-EDF4EBECC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2291" y="1461267"/>
                <a:ext cx="3687232" cy="1989645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BCCD8451-AA8C-1AF5-0CF2-ABF7E0384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3606" y="1511445"/>
                <a:ext cx="190510" cy="330217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702F1A2-E404-47C7-64D2-9CCB511FB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6561" y="1094587"/>
                <a:ext cx="252281" cy="437287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F09EF68-2D7F-D55F-BC31-CC3E4C228842}"/>
                  </a:ext>
                </a:extLst>
              </p:cNvPr>
              <p:cNvSpPr txBox="1"/>
              <p:nvPr/>
            </p:nvSpPr>
            <p:spPr>
              <a:xfrm>
                <a:off x="1363401" y="1177287"/>
                <a:ext cx="304892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a</a:t>
                </a:r>
                <a:endParaRPr lang="zh-CN" altLang="en-US" b="1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AD7C2BD-D56B-62C3-D094-05D256C7EA99}"/>
                  </a:ext>
                </a:extLst>
              </p:cNvPr>
              <p:cNvSpPr txBox="1"/>
              <p:nvPr/>
            </p:nvSpPr>
            <p:spPr>
              <a:xfrm>
                <a:off x="4925978" y="119257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b</a:t>
                </a:r>
                <a:endParaRPr lang="zh-CN" altLang="en-US" b="1" dirty="0"/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493725F-7DEE-6152-EB14-25B866F6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5349"/>
            <a:stretch/>
          </p:blipFill>
          <p:spPr>
            <a:xfrm>
              <a:off x="434202" y="3534591"/>
              <a:ext cx="2677837" cy="251373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161E922-1C9F-5B8A-1E9E-C93C1E50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69" y="3608205"/>
              <a:ext cx="190510" cy="234962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CC95F8B-054A-212E-F093-E7D569F38613}"/>
                </a:ext>
              </a:extLst>
            </p:cNvPr>
            <p:cNvSpPr txBox="1"/>
            <p:nvPr/>
          </p:nvSpPr>
          <p:spPr>
            <a:xfrm>
              <a:off x="472947" y="3470552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BD247F09-F15C-1A39-FD61-1CB697B24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12039" y="3946432"/>
              <a:ext cx="2643248" cy="2015294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174D160-8E21-597E-F8D2-62C47F24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346" y="3929149"/>
              <a:ext cx="120803" cy="224255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421555D-AD97-AFED-FDF2-32C25950985E}"/>
                </a:ext>
              </a:extLst>
            </p:cNvPr>
            <p:cNvSpPr txBox="1"/>
            <p:nvPr/>
          </p:nvSpPr>
          <p:spPr>
            <a:xfrm>
              <a:off x="3083171" y="348545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806F162-8078-6B23-23C7-5C05E06EBA29}"/>
              </a:ext>
            </a:extLst>
          </p:cNvPr>
          <p:cNvGrpSpPr/>
          <p:nvPr/>
        </p:nvGrpSpPr>
        <p:grpSpPr>
          <a:xfrm>
            <a:off x="5981270" y="3748195"/>
            <a:ext cx="4505246" cy="465291"/>
            <a:chOff x="5953734" y="3040527"/>
            <a:chExt cx="4505246" cy="465291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782D832-2F79-8198-FDA3-16424B08FD09}"/>
                </a:ext>
              </a:extLst>
            </p:cNvPr>
            <p:cNvSpPr txBox="1"/>
            <p:nvPr/>
          </p:nvSpPr>
          <p:spPr>
            <a:xfrm>
              <a:off x="5953734" y="304415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3617A"/>
                  </a:solidFill>
                </a:rPr>
                <a:t>物理压缩</a:t>
              </a: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A277B1E4-E2D8-2903-4F5A-DB9A9B9F53B1}"/>
                </a:ext>
              </a:extLst>
            </p:cNvPr>
            <p:cNvSpPr/>
            <p:nvPr/>
          </p:nvSpPr>
          <p:spPr>
            <a:xfrm>
              <a:off x="7630649" y="3161041"/>
              <a:ext cx="550497" cy="237687"/>
            </a:xfrm>
            <a:prstGeom prst="rightArrow">
              <a:avLst/>
            </a:prstGeom>
            <a:solidFill>
              <a:srgbClr val="03617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3617A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9B9B187-D1DB-4700-9485-2750E11BE094}"/>
                </a:ext>
              </a:extLst>
            </p:cNvPr>
            <p:cNvSpPr txBox="1"/>
            <p:nvPr/>
          </p:nvSpPr>
          <p:spPr>
            <a:xfrm>
              <a:off x="8552689" y="3040527"/>
              <a:ext cx="19062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3617A"/>
                  </a:solidFill>
                </a:rPr>
                <a:t>调整</a:t>
              </a:r>
              <a:r>
                <a:rPr lang="en-US" altLang="zh-CN" sz="2400" b="1" dirty="0">
                  <a:solidFill>
                    <a:srgbClr val="03617A"/>
                  </a:solidFill>
                </a:rPr>
                <a:t>MA</a:t>
              </a:r>
              <a:r>
                <a:rPr lang="zh-CN" altLang="en-US" sz="2400" b="1" dirty="0">
                  <a:solidFill>
                    <a:srgbClr val="03617A"/>
                  </a:solidFill>
                </a:rPr>
                <a:t>性能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06DA4B61-5003-B99D-4FFD-9791C2883E85}"/>
              </a:ext>
            </a:extLst>
          </p:cNvPr>
          <p:cNvSpPr txBox="1"/>
          <p:nvPr/>
        </p:nvSpPr>
        <p:spPr>
          <a:xfrm>
            <a:off x="5981270" y="4478735"/>
            <a:ext cx="5527591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3617A"/>
                </a:solidFill>
              </a:rPr>
              <a:t>90% </a:t>
            </a:r>
            <a:r>
              <a:rPr lang="zh-CN" altLang="en-US" sz="2400" b="1" dirty="0">
                <a:solidFill>
                  <a:srgbClr val="03617A"/>
                </a:solidFill>
              </a:rPr>
              <a:t>压缩应变（</a:t>
            </a:r>
            <a:r>
              <a:rPr lang="en-US" altLang="zh-CN" sz="2400" b="1" dirty="0">
                <a:solidFill>
                  <a:srgbClr val="03617A"/>
                </a:solidFill>
              </a:rPr>
              <a:t>1.0 mm </a:t>
            </a:r>
            <a:r>
              <a:rPr lang="zh-CN" altLang="en-US" sz="2400" b="1" dirty="0">
                <a:solidFill>
                  <a:srgbClr val="03617A"/>
                </a:solidFill>
              </a:rPr>
              <a:t>厚度）下的 </a:t>
            </a:r>
            <a:r>
              <a:rPr lang="en-US" altLang="zh-CN" sz="2400" b="1" dirty="0">
                <a:solidFill>
                  <a:srgbClr val="03617A"/>
                </a:solidFill>
              </a:rPr>
              <a:t>GF </a:t>
            </a:r>
            <a:r>
              <a:rPr lang="zh-CN" altLang="en-US" sz="2400" b="1" dirty="0">
                <a:solidFill>
                  <a:srgbClr val="03617A"/>
                </a:solidFill>
              </a:rPr>
              <a:t>获得了 </a:t>
            </a:r>
            <a:r>
              <a:rPr lang="en-US" altLang="zh-CN" sz="2400" b="1" dirty="0">
                <a:solidFill>
                  <a:srgbClr val="03617A"/>
                </a:solidFill>
              </a:rPr>
              <a:t>60.5 GHz </a:t>
            </a:r>
            <a:r>
              <a:rPr lang="zh-CN" altLang="en-US" sz="2400" b="1" dirty="0">
                <a:solidFill>
                  <a:srgbClr val="03617A"/>
                </a:solidFill>
              </a:rPr>
              <a:t>的合格带宽，覆盖了总频段的 </a:t>
            </a:r>
            <a:r>
              <a:rPr lang="en-US" altLang="zh-CN" sz="2400" b="1" dirty="0">
                <a:solidFill>
                  <a:srgbClr val="03617A"/>
                </a:solidFill>
              </a:rPr>
              <a:t>93.8%</a:t>
            </a:r>
            <a:endParaRPr lang="zh-CN" altLang="en-US" sz="2400" b="1" dirty="0">
              <a:solidFill>
                <a:srgbClr val="036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6" grpId="0"/>
      <p:bldP spid="27" grpId="0"/>
      <p:bldP spid="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1760</Words>
  <Application>Microsoft Office PowerPoint</Application>
  <PresentationFormat>宽屏</PresentationFormat>
  <Paragraphs>311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微软雅黑</vt:lpstr>
      <vt:lpstr>微软雅黑 Light</vt:lpstr>
      <vt:lpstr>Arial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诗悦 蒋</cp:lastModifiedBy>
  <cp:revision>34</cp:revision>
  <dcterms:created xsi:type="dcterms:W3CDTF">2020-08-02T00:46:49Z</dcterms:created>
  <dcterms:modified xsi:type="dcterms:W3CDTF">2024-10-22T23:31:50Z</dcterms:modified>
  <cp:contentStatus/>
</cp:coreProperties>
</file>